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2"/>
  </p:notesMasterIdLst>
  <p:sldIdLst>
    <p:sldId id="256" r:id="rId2"/>
    <p:sldId id="257" r:id="rId3"/>
    <p:sldId id="308" r:id="rId4"/>
    <p:sldId id="310" r:id="rId5"/>
    <p:sldId id="258" r:id="rId6"/>
    <p:sldId id="259" r:id="rId7"/>
    <p:sldId id="265" r:id="rId8"/>
    <p:sldId id="285" r:id="rId9"/>
    <p:sldId id="288" r:id="rId10"/>
    <p:sldId id="282" r:id="rId11"/>
    <p:sldId id="286" r:id="rId12"/>
    <p:sldId id="283" r:id="rId13"/>
    <p:sldId id="284" r:id="rId14"/>
    <p:sldId id="266" r:id="rId15"/>
    <p:sldId id="276" r:id="rId16"/>
    <p:sldId id="272" r:id="rId17"/>
    <p:sldId id="274" r:id="rId18"/>
    <p:sldId id="267" r:id="rId19"/>
    <p:sldId id="289" r:id="rId20"/>
    <p:sldId id="269" r:id="rId21"/>
    <p:sldId id="270" r:id="rId22"/>
    <p:sldId id="280" r:id="rId23"/>
    <p:sldId id="278" r:id="rId24"/>
    <p:sldId id="303" r:id="rId25"/>
    <p:sldId id="312" r:id="rId26"/>
    <p:sldId id="294" r:id="rId27"/>
    <p:sldId id="281" r:id="rId28"/>
    <p:sldId id="260" r:id="rId29"/>
    <p:sldId id="262" r:id="rId30"/>
    <p:sldId id="263" r:id="rId31"/>
    <p:sldId id="264" r:id="rId32"/>
    <p:sldId id="287" r:id="rId33"/>
    <p:sldId id="306" r:id="rId34"/>
    <p:sldId id="298" r:id="rId35"/>
    <p:sldId id="299" r:id="rId36"/>
    <p:sldId id="300" r:id="rId37"/>
    <p:sldId id="301" r:id="rId38"/>
    <p:sldId id="296" r:id="rId39"/>
    <p:sldId id="297" r:id="rId40"/>
    <p:sldId id="311"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872F93-CA49-4817-B780-284FCDD0DD07}">
          <p14:sldIdLst>
            <p14:sldId id="256"/>
            <p14:sldId id="257"/>
            <p14:sldId id="308"/>
            <p14:sldId id="310"/>
            <p14:sldId id="258"/>
            <p14:sldId id="259"/>
            <p14:sldId id="265"/>
            <p14:sldId id="285"/>
            <p14:sldId id="288"/>
            <p14:sldId id="282"/>
            <p14:sldId id="286"/>
            <p14:sldId id="283"/>
            <p14:sldId id="284"/>
            <p14:sldId id="266"/>
            <p14:sldId id="276"/>
            <p14:sldId id="272"/>
            <p14:sldId id="274"/>
            <p14:sldId id="267"/>
            <p14:sldId id="289"/>
            <p14:sldId id="269"/>
            <p14:sldId id="270"/>
            <p14:sldId id="280"/>
            <p14:sldId id="278"/>
            <p14:sldId id="303"/>
            <p14:sldId id="312"/>
            <p14:sldId id="294"/>
            <p14:sldId id="281"/>
            <p14:sldId id="260"/>
            <p14:sldId id="262"/>
            <p14:sldId id="263"/>
            <p14:sldId id="264"/>
            <p14:sldId id="287"/>
            <p14:sldId id="306"/>
            <p14:sldId id="298"/>
            <p14:sldId id="299"/>
            <p14:sldId id="300"/>
            <p14:sldId id="301"/>
            <p14:sldId id="296"/>
            <p14:sldId id="297"/>
            <p14:sldId id="31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e Kirkpatrick" initials="SK" lastIdx="6" clrIdx="0">
    <p:extLst>
      <p:ext uri="{19B8F6BF-5375-455C-9EA6-DF929625EA0E}">
        <p15:presenceInfo xmlns:p15="http://schemas.microsoft.com/office/powerpoint/2012/main" userId="S-1-5-21-3631147131-3662997124-152185855-2303" providerId="AD"/>
      </p:ext>
    </p:extLst>
  </p:cmAuthor>
  <p:cmAuthor id="2" name="Vanessa Vega" initials="VV" lastIdx="1" clrIdx="1">
    <p:extLst>
      <p:ext uri="{19B8F6BF-5375-455C-9EA6-DF929625EA0E}">
        <p15:presenceInfo xmlns:p15="http://schemas.microsoft.com/office/powerpoint/2012/main" userId="S-1-5-21-3631147131-3662997124-152185855-37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48" autoAdjust="0"/>
    <p:restoredTop sz="94660"/>
  </p:normalViewPr>
  <p:slideViewPr>
    <p:cSldViewPr snapToGrid="0">
      <p:cViewPr varScale="1">
        <p:scale>
          <a:sx n="73" d="100"/>
          <a:sy n="73"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E6452A-9AED-459B-AD34-6BF0581C6ADE}" type="datetimeFigureOut">
              <a:rPr lang="en-US" smtClean="0"/>
              <a:t>3/20/2024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C94EABC-1163-4104-B295-EE88819D6114}" type="slidenum">
              <a:rPr lang="en-US" smtClean="0"/>
              <a:t>‹#›</a:t>
            </a:fld>
            <a:endParaRPr lang="en-US" dirty="0"/>
          </a:p>
        </p:txBody>
      </p:sp>
    </p:spTree>
    <p:extLst>
      <p:ext uri="{BB962C8B-B14F-4D97-AF65-F5344CB8AC3E}">
        <p14:creationId xmlns:p14="http://schemas.microsoft.com/office/powerpoint/2010/main" val="172436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94EABC-1163-4104-B295-EE88819D6114}" type="slidenum">
              <a:rPr lang="en-US" smtClean="0"/>
              <a:t>33</a:t>
            </a:fld>
            <a:endParaRPr lang="en-US" dirty="0"/>
          </a:p>
        </p:txBody>
      </p:sp>
    </p:spTree>
    <p:extLst>
      <p:ext uri="{BB962C8B-B14F-4D97-AF65-F5344CB8AC3E}">
        <p14:creationId xmlns:p14="http://schemas.microsoft.com/office/powerpoint/2010/main" val="344096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46CEC3-806F-448A-8873-70A849A28A67}"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219471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F84DF6-579F-49C3-B043-996AEC28E779}"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248280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FD44A8-1F3F-4A07-9DBC-A3C4A02D59D7}"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06637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8839B8-E89F-4F55-B880-EC744FCE2F61}"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1843926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EA729C-9F15-4FCF-8E44-77EB0229B89F}"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3196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0D0C4C-0FB9-4BDC-A932-CEBDD37D84E9}"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1787311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2F24D-AB3A-4FFE-84C5-7CB23CB32814}"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3857375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F1240-F96F-4809-8941-E1B2F0276B77}"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2345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E45697-CE5A-4D7B-9CF2-AA8820E703E2}"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453013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928474-150F-4821-9864-4BF4414F68DB}"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217903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C5BDAC-598E-4371-8F41-596CCD9B7898}" type="datetime1">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351240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56FD7B-3C69-41B2-B1B4-650C34AC4A16}" type="datetime1">
              <a:rPr lang="en-US" smtClean="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63980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705EA6-88F7-42D4-9F0D-E3B282D3BEC1}" type="datetime1">
              <a:rPr lang="en-US" smtClean="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294739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6F8A-1369-4E64-BAD7-6AB52D9CFCB4}" type="datetime1">
              <a:rPr lang="en-US" smtClean="0"/>
              <a:t>3/20/2024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4219766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D3416E-E8CC-433A-A339-0235D22753F5}" type="datetime1">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417861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695216-F46E-474B-A0E8-883E8121ADD8}" type="datetime1">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FFC62C-5EC6-4EBF-B006-6240896BD909}" type="slidenum">
              <a:rPr lang="en-US" smtClean="0"/>
              <a:t>‹#›</a:t>
            </a:fld>
            <a:endParaRPr lang="en-US" dirty="0"/>
          </a:p>
        </p:txBody>
      </p:sp>
    </p:spTree>
    <p:extLst>
      <p:ext uri="{BB962C8B-B14F-4D97-AF65-F5344CB8AC3E}">
        <p14:creationId xmlns:p14="http://schemas.microsoft.com/office/powerpoint/2010/main" val="23136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343EC0-9D56-4DAA-BEA9-5491765AFD93}" type="datetime1">
              <a:rPr lang="en-US" smtClean="0"/>
              <a:t>3/20/2024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FFC62C-5EC6-4EBF-B006-6240896BD909}" type="slidenum">
              <a:rPr lang="en-US" smtClean="0"/>
              <a:t>‹#›</a:t>
            </a:fld>
            <a:endParaRPr lang="en-US" dirty="0"/>
          </a:p>
        </p:txBody>
      </p:sp>
    </p:spTree>
    <p:extLst>
      <p:ext uri="{BB962C8B-B14F-4D97-AF65-F5344CB8AC3E}">
        <p14:creationId xmlns:p14="http://schemas.microsoft.com/office/powerpoint/2010/main" val="30877921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D1141-B760-42AD-893D-F42A42918609}"/>
              </a:ext>
            </a:extLst>
          </p:cNvPr>
          <p:cNvSpPr>
            <a:spLocks noGrp="1"/>
          </p:cNvSpPr>
          <p:nvPr>
            <p:ph type="ctrTitle"/>
          </p:nvPr>
        </p:nvSpPr>
        <p:spPr>
          <a:xfrm>
            <a:off x="1341052" y="2616920"/>
            <a:ext cx="8094133" cy="1984577"/>
          </a:xfrm>
        </p:spPr>
        <p:txBody>
          <a:bodyPr/>
          <a:lstStyle/>
          <a:p>
            <a:r>
              <a:rPr lang="en-US" b="1" dirty="0">
                <a:latin typeface="Times New Roman" panose="02020603050405020304" pitchFamily="18" charset="0"/>
                <a:cs typeface="Times New Roman" panose="02020603050405020304" pitchFamily="18" charset="0"/>
              </a:rPr>
              <a:t>Healthcare Services at</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Brookhaven at Lexington</a:t>
            </a:r>
            <a:br>
              <a:rPr lang="en-US" b="1" dirty="0">
                <a:latin typeface="Times New Roman" panose="02020603050405020304" pitchFamily="18" charset="0"/>
                <a:cs typeface="Times New Roman" panose="02020603050405020304" pitchFamily="18" charset="0"/>
              </a:rPr>
            </a:br>
            <a:r>
              <a:rPr lang="en-US" b="1" i="1" dirty="0">
                <a:latin typeface="Times New Roman" panose="02020603050405020304" pitchFamily="18" charset="0"/>
                <a:cs typeface="Times New Roman" panose="02020603050405020304" pitchFamily="18" charset="0"/>
              </a:rPr>
              <a:t>March 2024</a:t>
            </a:r>
          </a:p>
        </p:txBody>
      </p:sp>
      <p:sp>
        <p:nvSpPr>
          <p:cNvPr id="4" name="Slide Number Placeholder 3">
            <a:extLst>
              <a:ext uri="{FF2B5EF4-FFF2-40B4-BE49-F238E27FC236}">
                <a16:creationId xmlns:a16="http://schemas.microsoft.com/office/drawing/2014/main" id="{ED79CC6B-40EE-4B73-B50C-D84338C1D62A}"/>
              </a:ext>
            </a:extLst>
          </p:cNvPr>
          <p:cNvSpPr>
            <a:spLocks noGrp="1"/>
          </p:cNvSpPr>
          <p:nvPr>
            <p:ph type="sldNum" sz="quarter" idx="12"/>
          </p:nvPr>
        </p:nvSpPr>
        <p:spPr/>
        <p:txBody>
          <a:bodyPr/>
          <a:lstStyle/>
          <a:p>
            <a:fld id="{88FFC62C-5EC6-4EBF-B006-6240896BD909}" type="slidenum">
              <a:rPr lang="en-US" smtClean="0"/>
              <a:t>1</a:t>
            </a:fld>
            <a:endParaRPr lang="en-US" dirty="0"/>
          </a:p>
        </p:txBody>
      </p:sp>
    </p:spTree>
    <p:extLst>
      <p:ext uri="{BB962C8B-B14F-4D97-AF65-F5344CB8AC3E}">
        <p14:creationId xmlns:p14="http://schemas.microsoft.com/office/powerpoint/2010/main" val="959123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4E783-6CFC-4DB3-A017-12084414A79B}"/>
              </a:ext>
            </a:extLst>
          </p:cNvPr>
          <p:cNvSpPr>
            <a:spLocks noGrp="1"/>
          </p:cNvSpPr>
          <p:nvPr>
            <p:ph type="title"/>
          </p:nvPr>
        </p:nvSpPr>
        <p:spPr/>
        <p:txBody>
          <a:bodyPr>
            <a:normAutofit fontScale="90000"/>
          </a:bodyPr>
          <a:lstStyle/>
          <a:p>
            <a:r>
              <a:rPr lang="en-US" sz="4400" b="1" dirty="0">
                <a:latin typeface="Times New Roman" panose="02020603050405020304" pitchFamily="18" charset="0"/>
                <a:cs typeface="Times New Roman" panose="02020603050405020304" pitchFamily="18" charset="0"/>
              </a:rPr>
              <a:t>Important Documents</a:t>
            </a:r>
            <a:br>
              <a:rPr lang="en-US" dirty="0"/>
            </a:br>
            <a:br>
              <a:rPr lang="en-US" dirty="0"/>
            </a:br>
            <a:endParaRPr lang="en-US" dirty="0"/>
          </a:p>
        </p:txBody>
      </p:sp>
      <p:sp>
        <p:nvSpPr>
          <p:cNvPr id="3" name="Content Placeholder 2">
            <a:extLst>
              <a:ext uri="{FF2B5EF4-FFF2-40B4-BE49-F238E27FC236}">
                <a16:creationId xmlns:a16="http://schemas.microsoft.com/office/drawing/2014/main" id="{B4E1DF12-EF58-40FF-B28F-64E18AA7D567}"/>
              </a:ext>
            </a:extLst>
          </p:cNvPr>
          <p:cNvSpPr>
            <a:spLocks noGrp="1"/>
          </p:cNvSpPr>
          <p:nvPr>
            <p:ph idx="1"/>
          </p:nvPr>
        </p:nvSpPr>
        <p:spPr>
          <a:xfrm>
            <a:off x="677334" y="1644774"/>
            <a:ext cx="8596668" cy="4761713"/>
          </a:xfrm>
        </p:spPr>
        <p:txBody>
          <a:bodyPr>
            <a:normAutofit fontScale="92500"/>
          </a:bodyPr>
          <a:lstStyle/>
          <a:p>
            <a:pPr>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V</a:t>
            </a:r>
            <a:r>
              <a:rPr lang="en-US" sz="2800" dirty="0">
                <a:solidFill>
                  <a:schemeClr val="tx1"/>
                </a:solidFill>
                <a:latin typeface="Times New Roman" panose="02020603050405020304" pitchFamily="18" charset="0"/>
                <a:cs typeface="Times New Roman" panose="02020603050405020304" pitchFamily="18" charset="0"/>
              </a:rPr>
              <a:t>ial of Life</a:t>
            </a:r>
          </a:p>
          <a:p>
            <a:pPr>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MOLST (Medical Orders for Life-Sustaining Treatment)</a:t>
            </a:r>
          </a:p>
          <a:p>
            <a:pPr>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HCP (Health Care Proxy)</a:t>
            </a:r>
          </a:p>
          <a:p>
            <a:pPr>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Funeral Home</a:t>
            </a:r>
          </a:p>
          <a:p>
            <a:pPr marL="339725" indent="-339725">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Insurance Coverage: Brookhaven requires Medicare/Medex.  Other insurance may not cover all pharmacies or Brookhaven Nursing Center.</a:t>
            </a:r>
          </a:p>
          <a:p>
            <a:pPr marL="0" indent="0">
              <a:buNone/>
            </a:pPr>
            <a:r>
              <a:rPr lang="en-US" sz="2800" dirty="0">
                <a:solidFill>
                  <a:schemeClr val="tx1"/>
                </a:solidFill>
                <a:latin typeface="Times New Roman" panose="02020603050405020304" pitchFamily="18" charset="0"/>
                <a:cs typeface="Times New Roman" panose="02020603050405020304" pitchFamily="18" charset="0"/>
              </a:rPr>
              <a:t>To ensure your important documents are up-to-date, please schedule an appointment with Resident Health for a review.</a:t>
            </a:r>
          </a:p>
        </p:txBody>
      </p:sp>
      <p:sp>
        <p:nvSpPr>
          <p:cNvPr id="5" name="Slide Number Placeholder 4">
            <a:extLst>
              <a:ext uri="{FF2B5EF4-FFF2-40B4-BE49-F238E27FC236}">
                <a16:creationId xmlns:a16="http://schemas.microsoft.com/office/drawing/2014/main" id="{00CF7A6E-B246-4DF6-8E7D-3CE126976D70}"/>
              </a:ext>
            </a:extLst>
          </p:cNvPr>
          <p:cNvSpPr>
            <a:spLocks noGrp="1"/>
          </p:cNvSpPr>
          <p:nvPr>
            <p:ph type="sldNum" sz="quarter" idx="12"/>
          </p:nvPr>
        </p:nvSpPr>
        <p:spPr/>
        <p:txBody>
          <a:bodyPr/>
          <a:lstStyle/>
          <a:p>
            <a:fld id="{88FFC62C-5EC6-4EBF-B006-6240896BD909}" type="slidenum">
              <a:rPr lang="en-US" smtClean="0"/>
              <a:t>10</a:t>
            </a:fld>
            <a:endParaRPr lang="en-US" dirty="0"/>
          </a:p>
        </p:txBody>
      </p:sp>
    </p:spTree>
    <p:extLst>
      <p:ext uri="{BB962C8B-B14F-4D97-AF65-F5344CB8AC3E}">
        <p14:creationId xmlns:p14="http://schemas.microsoft.com/office/powerpoint/2010/main" val="229385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31550"/>
            <a:ext cx="9012766" cy="6047050"/>
          </a:xfrm>
        </p:spPr>
        <p:txBody>
          <a:bodyPr>
            <a:normAutofit fontScale="92500"/>
          </a:bodyPr>
          <a:lstStyle/>
          <a:p>
            <a:pPr marL="0" indent="0">
              <a:buNone/>
            </a:pPr>
            <a:r>
              <a:rPr lang="en-US" sz="4000" b="1" dirty="0">
                <a:solidFill>
                  <a:schemeClr val="accent1"/>
                </a:solidFill>
                <a:latin typeface="Times New Roman" panose="02020603050405020304" pitchFamily="18" charset="0"/>
                <a:cs typeface="Times New Roman" panose="02020603050405020304" pitchFamily="18" charset="0"/>
              </a:rPr>
              <a:t>Wellness Program</a:t>
            </a:r>
          </a:p>
          <a:p>
            <a:pPr>
              <a:buFont typeface="Wingdings" panose="05000000000000000000" pitchFamily="2" charset="2"/>
              <a:buChar char="§"/>
            </a:pPr>
            <a:endParaRPr lang="en-US" sz="2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dirty="0">
                <a:solidFill>
                  <a:schemeClr val="tx1"/>
                </a:solidFill>
                <a:latin typeface="Times New Roman" panose="02020603050405020304" pitchFamily="18" charset="0"/>
                <a:cs typeface="Times New Roman" panose="02020603050405020304" pitchFamily="18" charset="0"/>
              </a:rPr>
              <a:t>Brookhaven provides an active, ongoing Wellness Program to encourage and support health and a sense of wellbeing. An array of programs, encompassing all the dimensions of wellness, offer residents many opportunities for both individual and community pursuits. Physical wellness opportunities include the Fitness Center, pool, and classes. Esthetician, Massage Therapist and Personal Trainers are also available for a fee.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Other programs include “Heart Healthy” menu choices, and health and medication counseling. Watch the monthly calendars and weekly bulletins for special wellness events, exercise </a:t>
            </a:r>
            <a:r>
              <a:rPr lang="en-US" sz="2400" dirty="0">
                <a:latin typeface="Times New Roman" panose="02020603050405020304" pitchFamily="18" charset="0"/>
                <a:cs typeface="Times New Roman" panose="02020603050405020304" pitchFamily="18" charset="0"/>
              </a:rPr>
              <a:t>programs, and group meeting times.</a:t>
            </a:r>
          </a:p>
          <a:p>
            <a:pPr marL="0" indent="349250">
              <a:buNone/>
            </a:pPr>
            <a:endParaRPr lang="en-US" sz="1100"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600" b="1" dirty="0">
                <a:solidFill>
                  <a:schemeClr val="tx1"/>
                </a:solidFill>
                <a:latin typeface="Times New Roman" panose="02020603050405020304" pitchFamily="18" charset="0"/>
                <a:cs typeface="Times New Roman" panose="02020603050405020304" pitchFamily="18" charset="0"/>
              </a:rPr>
              <a:t>Nature Path</a:t>
            </a: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Recommend a cell phone if walking alone.</a:t>
            </a: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Tick prevention: Light clothing, hat, tuck pants in socks, and spray clothing with Deep Woods Off. </a:t>
            </a:r>
            <a:r>
              <a:rPr lang="en-US" sz="2200" i="1" dirty="0">
                <a:solidFill>
                  <a:schemeClr val="tx1"/>
                </a:solidFill>
                <a:latin typeface="Times New Roman" panose="02020603050405020304" pitchFamily="18" charset="0"/>
                <a:cs typeface="Times New Roman" panose="02020603050405020304" pitchFamily="18" charset="0"/>
              </a:rPr>
              <a:t>(Green Top Can)</a:t>
            </a:r>
          </a:p>
          <a:p>
            <a:pPr marL="349250" indent="0">
              <a:buNone/>
            </a:pPr>
            <a:endParaRPr lang="en-US" sz="22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3323AAD-E019-4363-B6B9-741E908A8AE9}"/>
              </a:ext>
            </a:extLst>
          </p:cNvPr>
          <p:cNvSpPr>
            <a:spLocks noGrp="1"/>
          </p:cNvSpPr>
          <p:nvPr>
            <p:ph type="sldNum" sz="quarter" idx="12"/>
          </p:nvPr>
        </p:nvSpPr>
        <p:spPr/>
        <p:txBody>
          <a:bodyPr/>
          <a:lstStyle/>
          <a:p>
            <a:fld id="{88FFC62C-5EC6-4EBF-B006-6240896BD909}" type="slidenum">
              <a:rPr lang="en-US" smtClean="0"/>
              <a:t>11</a:t>
            </a:fld>
            <a:endParaRPr lang="en-US" dirty="0"/>
          </a:p>
        </p:txBody>
      </p:sp>
    </p:spTree>
    <p:extLst>
      <p:ext uri="{BB962C8B-B14F-4D97-AF65-F5344CB8AC3E}">
        <p14:creationId xmlns:p14="http://schemas.microsoft.com/office/powerpoint/2010/main" val="235916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latin typeface="Times New Roman" panose="02020603050405020304" pitchFamily="18" charset="0"/>
                <a:cs typeface="Times New Roman" panose="02020603050405020304" pitchFamily="18" charset="0"/>
              </a:rPr>
              <a:t>Assistance In Daily Living Program – Non-Covered Services</a:t>
            </a:r>
            <a:br>
              <a:rPr lang="en-US" b="1"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677334" y="2054431"/>
            <a:ext cx="9084183" cy="4635538"/>
          </a:xfrm>
        </p:spPr>
        <p:txBody>
          <a:bodyPr>
            <a:normAutofit/>
          </a:bodyPr>
          <a:lstStyle/>
          <a:p>
            <a:pPr>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If Resident becomes in need of additional assistance with tasks of daily living (“Supplemental Assistance in Daily Living” services) such as bathing, dressing or personal caregiver services in excess of the one hour per day of such assistance provided by the Community as described in Article V, Section A, 2, the Community will assist the Resident in identifying an appropriate agency to be engaged by the Resident at the Resident’s expense to provide such services. All arrangements must be approved in advance in writing by the CEO. </a:t>
            </a:r>
          </a:p>
          <a:p>
            <a:pPr marL="0" indent="0">
              <a:buNone/>
            </a:pPr>
            <a:endParaRPr lang="en-US" sz="2400" dirty="0">
              <a:solidFill>
                <a:schemeClr val="tx1"/>
              </a:solidFill>
            </a:endParaRPr>
          </a:p>
        </p:txBody>
      </p:sp>
      <p:sp>
        <p:nvSpPr>
          <p:cNvPr id="5" name="Slide Number Placeholder 4">
            <a:extLst>
              <a:ext uri="{FF2B5EF4-FFF2-40B4-BE49-F238E27FC236}">
                <a16:creationId xmlns:a16="http://schemas.microsoft.com/office/drawing/2014/main" id="{161F2047-754B-4BF1-8145-8DC7950E389D}"/>
              </a:ext>
            </a:extLst>
          </p:cNvPr>
          <p:cNvSpPr>
            <a:spLocks noGrp="1"/>
          </p:cNvSpPr>
          <p:nvPr>
            <p:ph type="sldNum" sz="quarter" idx="12"/>
          </p:nvPr>
        </p:nvSpPr>
        <p:spPr/>
        <p:txBody>
          <a:bodyPr/>
          <a:lstStyle/>
          <a:p>
            <a:fld id="{88FFC62C-5EC6-4EBF-B006-6240896BD909}" type="slidenum">
              <a:rPr lang="en-US" smtClean="0"/>
              <a:t>12</a:t>
            </a:fld>
            <a:endParaRPr lang="en-US" dirty="0"/>
          </a:p>
        </p:txBody>
      </p:sp>
    </p:spTree>
    <p:extLst>
      <p:ext uri="{BB962C8B-B14F-4D97-AF65-F5344CB8AC3E}">
        <p14:creationId xmlns:p14="http://schemas.microsoft.com/office/powerpoint/2010/main" val="1270820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8596668" cy="1320800"/>
          </a:xfrm>
        </p:spPr>
        <p:txBody>
          <a:bodyPr>
            <a:normAutofit fontScale="90000"/>
          </a:bodyPr>
          <a:lstStyle/>
          <a:p>
            <a:r>
              <a:rPr lang="en-US" sz="4400" b="1" dirty="0">
                <a:latin typeface="Times New Roman" panose="02020603050405020304" pitchFamily="18" charset="0"/>
                <a:cs typeface="Times New Roman" panose="02020603050405020304" pitchFamily="18" charset="0"/>
              </a:rPr>
              <a:t>Assistance In Daily Living Program – Non-Covered Services (continued)</a:t>
            </a:r>
            <a:br>
              <a:rPr lang="en-US" b="1"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310598" y="1917706"/>
            <a:ext cx="9330140" cy="4966934"/>
          </a:xfrm>
        </p:spPr>
        <p:txBody>
          <a:bodyPr>
            <a:normAutofit fontScale="85000" lnSpcReduction="10000"/>
          </a:bodyPr>
          <a:lstStyle/>
          <a:p>
            <a:pPr marL="682625" indent="-285750">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The agency must agree to policies and procedures established by the Community. The Community reserves the right to make determinations with regard to Resident’s ability to continue to occupy the Living Unit in a safe and healthy manner. The Community may require that Resident obtain Supplemental Assistance in Daily Living services as a condition of continuing to occupy the Living Unit if it determines that such services are necessary to assure the health, safety and well-being of Resident or others</a:t>
            </a:r>
            <a:r>
              <a:rPr lang="en-US" sz="2400" dirty="0">
                <a:solidFill>
                  <a:schemeClr val="tx1"/>
                </a:solidFill>
                <a:latin typeface="Times New Roman" panose="02020603050405020304" pitchFamily="18" charset="0"/>
                <a:cs typeface="Times New Roman" panose="02020603050405020304" pitchFamily="18" charset="0"/>
              </a:rPr>
              <a:t>. </a:t>
            </a:r>
          </a:p>
          <a:p>
            <a:pPr marL="682625" indent="-285750">
              <a:buFont typeface="Wingdings" panose="05000000000000000000" pitchFamily="2" charset="2"/>
              <a:buChar char="§"/>
            </a:pPr>
            <a:endParaRPr lang="en-US" sz="1200" dirty="0">
              <a:solidFill>
                <a:schemeClr val="tx1"/>
              </a:solidFill>
              <a:latin typeface="Times New Roman" panose="02020603050405020304" pitchFamily="18" charset="0"/>
              <a:cs typeface="Times New Roman" panose="02020603050405020304" pitchFamily="18" charset="0"/>
            </a:endParaRPr>
          </a:p>
          <a:p>
            <a:pPr marL="682625" indent="-285750">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The Community may, in its sole discretion, decline to approve a proposed arrangement for Supplemental Assistance in Daily Living services if it determines that, for any reason, the arrangement is not consistent with the health, safety and well-being of Resident or others. </a:t>
            </a:r>
            <a:endParaRPr lang="en-US" sz="1200" dirty="0">
              <a:solidFill>
                <a:schemeClr val="tx1"/>
              </a:solidFill>
              <a:latin typeface="Times New Roman" panose="02020603050405020304" pitchFamily="18" charset="0"/>
              <a:cs typeface="Times New Roman" panose="02020603050405020304" pitchFamily="18" charset="0"/>
            </a:endParaRPr>
          </a:p>
          <a:p>
            <a:pPr marL="682625" indent="-285750">
              <a:buFont typeface="Wingdings" panose="05000000000000000000" pitchFamily="2" charset="2"/>
              <a:buChar char="§"/>
            </a:pPr>
            <a:endParaRPr lang="en-US" sz="1200" b="1" dirty="0">
              <a:solidFill>
                <a:schemeClr val="tx1"/>
              </a:solidFill>
              <a:latin typeface="Times New Roman" panose="02020603050405020304" pitchFamily="18" charset="0"/>
              <a:cs typeface="Times New Roman" panose="02020603050405020304" pitchFamily="18" charset="0"/>
            </a:endParaRPr>
          </a:p>
          <a:p>
            <a:pPr marL="682625" indent="-285750">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Driving: Evaluation by Independent Driving School</a:t>
            </a:r>
          </a:p>
          <a:p>
            <a:pPr marL="682625" indent="-285750">
              <a:buFont typeface="Wingdings" panose="05000000000000000000" pitchFamily="2" charset="2"/>
              <a:buChar char="§"/>
            </a:pPr>
            <a:endParaRPr lang="en-US" sz="2600" dirty="0">
              <a:solidFill>
                <a:schemeClr val="tx1"/>
              </a:solidFill>
              <a:latin typeface="Times New Roman" panose="02020603050405020304" pitchFamily="18" charset="0"/>
              <a:cs typeface="Times New Roman" panose="02020603050405020304" pitchFamily="18" charset="0"/>
            </a:endParaRPr>
          </a:p>
          <a:p>
            <a:endParaRPr lang="en-US" sz="2000" dirty="0"/>
          </a:p>
        </p:txBody>
      </p:sp>
      <p:sp>
        <p:nvSpPr>
          <p:cNvPr id="5" name="Slide Number Placeholder 4">
            <a:extLst>
              <a:ext uri="{FF2B5EF4-FFF2-40B4-BE49-F238E27FC236}">
                <a16:creationId xmlns:a16="http://schemas.microsoft.com/office/drawing/2014/main" id="{83AC1768-F209-49F6-8719-7F2E6A9B7EAF}"/>
              </a:ext>
            </a:extLst>
          </p:cNvPr>
          <p:cNvSpPr>
            <a:spLocks noGrp="1"/>
          </p:cNvSpPr>
          <p:nvPr>
            <p:ph type="sldNum" sz="quarter" idx="12"/>
          </p:nvPr>
        </p:nvSpPr>
        <p:spPr/>
        <p:txBody>
          <a:bodyPr/>
          <a:lstStyle/>
          <a:p>
            <a:fld id="{88FFC62C-5EC6-4EBF-B006-6240896BD909}" type="slidenum">
              <a:rPr lang="en-US" smtClean="0"/>
              <a:t>13</a:t>
            </a:fld>
            <a:endParaRPr lang="en-US" dirty="0"/>
          </a:p>
        </p:txBody>
      </p:sp>
    </p:spTree>
    <p:extLst>
      <p:ext uri="{BB962C8B-B14F-4D97-AF65-F5344CB8AC3E}">
        <p14:creationId xmlns:p14="http://schemas.microsoft.com/office/powerpoint/2010/main" val="486375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2D2118-32BC-47AB-8347-A913C8598281}"/>
              </a:ext>
            </a:extLst>
          </p:cNvPr>
          <p:cNvSpPr>
            <a:spLocks noGrp="1"/>
          </p:cNvSpPr>
          <p:nvPr>
            <p:ph idx="1"/>
          </p:nvPr>
        </p:nvSpPr>
        <p:spPr>
          <a:xfrm>
            <a:off x="665459" y="589547"/>
            <a:ext cx="9096058" cy="5678905"/>
          </a:xfrm>
        </p:spPr>
        <p:txBody>
          <a:bodyPr>
            <a:normAutofit lnSpcReduction="10000"/>
          </a:bodyPr>
          <a:lstStyle/>
          <a:p>
            <a:pP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Personal Wellness Coordinator Services</a:t>
            </a:r>
          </a:p>
          <a:p>
            <a:pPr>
              <a:buFont typeface="Wingdings" panose="05000000000000000000" pitchFamily="2" charset="2"/>
              <a:buChar char="§"/>
            </a:pPr>
            <a:endParaRPr lang="en-US" sz="600" b="1" dirty="0">
              <a:solidFill>
                <a:schemeClr val="tx1"/>
              </a:solidFill>
              <a:latin typeface="Times New Roman" panose="02020603050405020304" pitchFamily="18" charset="0"/>
              <a:cs typeface="Times New Roman" panose="02020603050405020304" pitchFamily="18" charset="0"/>
            </a:endParaRP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The Personal Wellness Coordinator provides individualized support services that assist a Resident to live as fully and independently as possible and to remain connected to his or her community, friends and family. The Personal Wellness Coordinator works one-on-one with Residents and families to design a wellness plan that addresses the specific needs and goals of the Resident. The Wellness Plan is revised as frequently as needed in response to Resident and family input or to address a life change or new challenge.</a:t>
            </a: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Residents have flourished under this proactive, individualized approach. Often reliance on outside private care is reduced or eliminated. </a:t>
            </a: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To schedule a meeting to discuss engaging these services please contact the Resident Health Department. There is a nominal charge for these services that will be reviewed with you during your meeting.</a:t>
            </a:r>
          </a:p>
          <a:p>
            <a:endParaRPr lang="en-US" dirty="0"/>
          </a:p>
        </p:txBody>
      </p:sp>
      <p:sp>
        <p:nvSpPr>
          <p:cNvPr id="4" name="Slide Number Placeholder 3">
            <a:extLst>
              <a:ext uri="{FF2B5EF4-FFF2-40B4-BE49-F238E27FC236}">
                <a16:creationId xmlns:a16="http://schemas.microsoft.com/office/drawing/2014/main" id="{CC9D1DD9-BBD3-45FA-8074-CF01E87EAD8E}"/>
              </a:ext>
            </a:extLst>
          </p:cNvPr>
          <p:cNvSpPr>
            <a:spLocks noGrp="1"/>
          </p:cNvSpPr>
          <p:nvPr>
            <p:ph type="sldNum" sz="quarter" idx="12"/>
          </p:nvPr>
        </p:nvSpPr>
        <p:spPr/>
        <p:txBody>
          <a:bodyPr/>
          <a:lstStyle/>
          <a:p>
            <a:fld id="{88FFC62C-5EC6-4EBF-B006-6240896BD909}" type="slidenum">
              <a:rPr lang="en-US" smtClean="0"/>
              <a:t>14</a:t>
            </a:fld>
            <a:endParaRPr lang="en-US" dirty="0"/>
          </a:p>
        </p:txBody>
      </p:sp>
    </p:spTree>
    <p:extLst>
      <p:ext uri="{BB962C8B-B14F-4D97-AF65-F5344CB8AC3E}">
        <p14:creationId xmlns:p14="http://schemas.microsoft.com/office/powerpoint/2010/main" val="24276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391DD0-4298-41A1-B7ED-6DA3813ED193}"/>
              </a:ext>
            </a:extLst>
          </p:cNvPr>
          <p:cNvSpPr>
            <a:spLocks noGrp="1"/>
          </p:cNvSpPr>
          <p:nvPr>
            <p:ph idx="1"/>
          </p:nvPr>
        </p:nvSpPr>
        <p:spPr>
          <a:xfrm>
            <a:off x="617176" y="560389"/>
            <a:ext cx="9414720" cy="6056979"/>
          </a:xfrm>
        </p:spPr>
        <p:txBody>
          <a:bodyPr>
            <a:normAutofit fontScale="85000" lnSpcReduction="10000"/>
          </a:bodyPr>
          <a:lstStyle/>
          <a:p>
            <a:pPr>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Laboratory</a:t>
            </a:r>
          </a:p>
          <a:p>
            <a:pPr>
              <a:buNone/>
            </a:pPr>
            <a:r>
              <a:rPr lang="en-US" sz="3200" dirty="0">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A laboratory technician is currently on site Monday and Thursday 7:30am to 9:30am. Scheduled lab days may change based on the tech’s availability.  Medicare is billed for these services as appropriate. </a:t>
            </a:r>
          </a:p>
          <a:p>
            <a:pPr>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Medical Equipment and Medical Supplies</a:t>
            </a:r>
          </a:p>
          <a:p>
            <a:pPr marL="349250" indent="0">
              <a:buNone/>
            </a:pPr>
            <a:r>
              <a:rPr lang="en-US" sz="3200" dirty="0">
                <a:solidFill>
                  <a:schemeClr val="tx1"/>
                </a:solidFill>
                <a:latin typeface="Times New Roman" panose="02020603050405020304" pitchFamily="18" charset="0"/>
                <a:cs typeface="Times New Roman" panose="02020603050405020304" pitchFamily="18" charset="0"/>
              </a:rPr>
              <a:t>Resident Health Services can assist you with a physician’s order in ordering medical equipment and medical supplies. The vendor bills Medicare directly, or the Resident if not covered by Medicare insurance.</a:t>
            </a:r>
          </a:p>
          <a:p>
            <a:pPr>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Needle Disposal:</a:t>
            </a:r>
          </a:p>
          <a:p>
            <a:pPr marL="349250" indent="0">
              <a:buNone/>
            </a:pPr>
            <a:r>
              <a:rPr lang="en-US" sz="3200" dirty="0">
                <a:solidFill>
                  <a:schemeClr val="tx1"/>
                </a:solidFill>
                <a:latin typeface="Times New Roman" panose="02020603050405020304" pitchFamily="18" charset="0"/>
                <a:cs typeface="Times New Roman" panose="02020603050405020304" pitchFamily="18" charset="0"/>
              </a:rPr>
              <a:t>If you use needles in your own medical care, Resident Health will accept the needles for disposal only if they are in a Sharps Container. Containers can be purchased in the store.</a:t>
            </a:r>
            <a:endParaRPr lang="en-US" sz="24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D6EEBF6-FF7E-4D4E-B634-1620E739A8B0}"/>
              </a:ext>
            </a:extLst>
          </p:cNvPr>
          <p:cNvSpPr>
            <a:spLocks noGrp="1"/>
          </p:cNvSpPr>
          <p:nvPr>
            <p:ph type="sldNum" sz="quarter" idx="12"/>
          </p:nvPr>
        </p:nvSpPr>
        <p:spPr/>
        <p:txBody>
          <a:bodyPr/>
          <a:lstStyle/>
          <a:p>
            <a:fld id="{88FFC62C-5EC6-4EBF-B006-6240896BD909}" type="slidenum">
              <a:rPr lang="en-US" smtClean="0"/>
              <a:t>15</a:t>
            </a:fld>
            <a:endParaRPr lang="en-US" dirty="0"/>
          </a:p>
        </p:txBody>
      </p:sp>
    </p:spTree>
    <p:extLst>
      <p:ext uri="{BB962C8B-B14F-4D97-AF65-F5344CB8AC3E}">
        <p14:creationId xmlns:p14="http://schemas.microsoft.com/office/powerpoint/2010/main" val="20185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C27C4-4D59-4D1D-89CA-AC65FF73F735}"/>
              </a:ext>
            </a:extLst>
          </p:cNvPr>
          <p:cNvSpPr>
            <a:spLocks noGrp="1"/>
          </p:cNvSpPr>
          <p:nvPr>
            <p:ph idx="1"/>
          </p:nvPr>
        </p:nvSpPr>
        <p:spPr>
          <a:xfrm>
            <a:off x="586312" y="609599"/>
            <a:ext cx="9803393" cy="6559827"/>
          </a:xfrm>
        </p:spPr>
        <p:txBody>
          <a:bodyPr>
            <a:noAutofit/>
          </a:bodyPr>
          <a:lstStyle/>
          <a:p>
            <a:pPr>
              <a:buFont typeface="Wingdings" panose="05000000000000000000" pitchFamily="2" charset="2"/>
              <a:buChar char="§"/>
            </a:pPr>
            <a:r>
              <a:rPr lang="en-US" sz="2700" b="1" dirty="0">
                <a:solidFill>
                  <a:schemeClr val="tx1"/>
                </a:solidFill>
                <a:latin typeface="Times New Roman" panose="02020603050405020304" pitchFamily="18" charset="0"/>
                <a:cs typeface="Times New Roman" panose="02020603050405020304" pitchFamily="18" charset="0"/>
              </a:rPr>
              <a:t>Medical Transportation</a:t>
            </a:r>
          </a:p>
          <a:p>
            <a:pPr marL="349250" indent="0">
              <a:buNone/>
            </a:pPr>
            <a:r>
              <a:rPr lang="en-US" sz="2700" dirty="0">
                <a:solidFill>
                  <a:schemeClr val="tx1"/>
                </a:solidFill>
                <a:latin typeface="Times New Roman" panose="02020603050405020304" pitchFamily="18" charset="0"/>
                <a:cs typeface="Times New Roman" panose="02020603050405020304" pitchFamily="18" charset="0"/>
              </a:rPr>
              <a:t>Residents in need of help with off-site medical transportation should call Resident Health. Charges may apply for these services.  Options include Lexpress, LexConnect, FISH and other various private escort services.</a:t>
            </a:r>
          </a:p>
          <a:p>
            <a:pPr>
              <a:buFont typeface="Wingdings" panose="05000000000000000000" pitchFamily="2" charset="2"/>
              <a:buChar char="§"/>
            </a:pPr>
            <a:r>
              <a:rPr lang="en-US" sz="2700" b="1" dirty="0">
                <a:solidFill>
                  <a:schemeClr val="tx1"/>
                </a:solidFill>
                <a:latin typeface="Times New Roman" panose="02020603050405020304" pitchFamily="18" charset="0"/>
                <a:cs typeface="Times New Roman" panose="02020603050405020304" pitchFamily="18" charset="0"/>
              </a:rPr>
              <a:t>Pharmacy</a:t>
            </a:r>
          </a:p>
          <a:p>
            <a:pPr>
              <a:buNone/>
            </a:pPr>
            <a:r>
              <a:rPr lang="en-US" sz="2700" dirty="0">
                <a:solidFill>
                  <a:schemeClr val="tx1"/>
                </a:solidFill>
                <a:latin typeface="Times New Roman" panose="02020603050405020304" pitchFamily="18" charset="0"/>
                <a:cs typeface="Times New Roman" panose="02020603050405020304" pitchFamily="18" charset="0"/>
              </a:rPr>
              <a:t>	Pharmacy assistance with medication may be available through Resident Health. The Resident or Resident’s private insurance will be billed. Pharmacy pickup is available Monday through Friday, between the hours of 8:30AM and 4:00PM in the Resident Health Department. Prescriptions from OSCO Pharmacy must be called in by 2pm for same day delivery.  Osco delivers blister packs each Tuesday.  The convenience of blister pack is no ordering needed.</a:t>
            </a:r>
          </a:p>
        </p:txBody>
      </p:sp>
      <p:sp>
        <p:nvSpPr>
          <p:cNvPr id="4" name="Slide Number Placeholder 3">
            <a:extLst>
              <a:ext uri="{FF2B5EF4-FFF2-40B4-BE49-F238E27FC236}">
                <a16:creationId xmlns:a16="http://schemas.microsoft.com/office/drawing/2014/main" id="{023A50CE-5FCE-4F34-B271-16A52A4F61DA}"/>
              </a:ext>
            </a:extLst>
          </p:cNvPr>
          <p:cNvSpPr>
            <a:spLocks noGrp="1"/>
          </p:cNvSpPr>
          <p:nvPr>
            <p:ph type="sldNum" sz="quarter" idx="12"/>
          </p:nvPr>
        </p:nvSpPr>
        <p:spPr/>
        <p:txBody>
          <a:bodyPr/>
          <a:lstStyle/>
          <a:p>
            <a:fld id="{88FFC62C-5EC6-4EBF-B006-6240896BD909}" type="slidenum">
              <a:rPr lang="en-US" smtClean="0"/>
              <a:t>16</a:t>
            </a:fld>
            <a:endParaRPr lang="en-US" dirty="0"/>
          </a:p>
        </p:txBody>
      </p:sp>
    </p:spTree>
    <p:extLst>
      <p:ext uri="{BB962C8B-B14F-4D97-AF65-F5344CB8AC3E}">
        <p14:creationId xmlns:p14="http://schemas.microsoft.com/office/powerpoint/2010/main" val="415353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BB77F5-73D2-4B8B-AF07-B9586B1F468B}"/>
              </a:ext>
            </a:extLst>
          </p:cNvPr>
          <p:cNvSpPr>
            <a:spLocks noGrp="1"/>
          </p:cNvSpPr>
          <p:nvPr>
            <p:ph idx="1"/>
          </p:nvPr>
        </p:nvSpPr>
        <p:spPr>
          <a:xfrm>
            <a:off x="677334" y="517358"/>
            <a:ext cx="8858552" cy="6204076"/>
          </a:xfrm>
        </p:spPr>
        <p:txBody>
          <a:bodyPr>
            <a:normAutofit fontScale="55000" lnSpcReduction="20000"/>
          </a:bodyPr>
          <a:lstStyle/>
          <a:p>
            <a:pPr>
              <a:buFont typeface="Wingdings" panose="05000000000000000000" pitchFamily="2" charset="2"/>
              <a:buChar char="§"/>
            </a:pPr>
            <a:r>
              <a:rPr lang="en-US" sz="3800" b="1" dirty="0">
                <a:solidFill>
                  <a:schemeClr val="tx1"/>
                </a:solidFill>
                <a:latin typeface="Times New Roman" panose="02020603050405020304" pitchFamily="18" charset="0"/>
                <a:cs typeface="Times New Roman" panose="02020603050405020304" pitchFamily="18" charset="0"/>
              </a:rPr>
              <a:t>Restorative Therapies</a:t>
            </a:r>
          </a:p>
          <a:p>
            <a:pPr indent="0">
              <a:buNone/>
            </a:pPr>
            <a:r>
              <a:rPr lang="en-US" sz="3800" dirty="0">
                <a:solidFill>
                  <a:schemeClr val="tx1"/>
                </a:solidFill>
                <a:latin typeface="Times New Roman" panose="02020603050405020304" pitchFamily="18" charset="0"/>
                <a:cs typeface="Times New Roman" panose="02020603050405020304" pitchFamily="18" charset="0"/>
              </a:rPr>
              <a:t>Restorative therapies include physical, occupational and speech therapies. There are several vetted options available to Residents including:</a:t>
            </a:r>
          </a:p>
          <a:p>
            <a:pPr indent="0">
              <a:buNone/>
            </a:pPr>
            <a:r>
              <a:rPr lang="en-US" sz="3800" b="1" i="1" dirty="0">
                <a:solidFill>
                  <a:schemeClr val="tx1"/>
                </a:solidFill>
                <a:latin typeface="Times New Roman" panose="02020603050405020304" pitchFamily="18" charset="0"/>
                <a:cs typeface="Times New Roman" panose="02020603050405020304" pitchFamily="18" charset="0"/>
              </a:rPr>
              <a:t>BI/Lahey Home Care, Care Tenders &amp; Mass General Brigham Home Care</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Provide therapy services covered by Medicare Part A benefit and some Medicare Advantage plans.</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Homebound status is required to qualify.</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Need for services is determined in advance and authorized via a physician’s order. </a:t>
            </a:r>
          </a:p>
          <a:p>
            <a:pPr indent="0">
              <a:buNone/>
            </a:pPr>
            <a:r>
              <a:rPr lang="en-US" sz="3800" b="1" i="1" dirty="0">
                <a:solidFill>
                  <a:schemeClr val="tx1"/>
                </a:solidFill>
                <a:latin typeface="Times New Roman" panose="02020603050405020304" pitchFamily="18" charset="0"/>
                <a:cs typeface="Times New Roman" panose="02020603050405020304" pitchFamily="18" charset="0"/>
              </a:rPr>
              <a:t>Select Rehabilitation and Metrowest Mobile PT Network (PT services only)</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Provide therapy services covered by Medicare Part B, some Medicare Advantage/other insurance plans.</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A therapy screen may be performed prior to the physician’s order to determine need for services. </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Private pay option if not covered by Medicare </a:t>
            </a:r>
          </a:p>
          <a:p>
            <a:pPr indent="0">
              <a:buNone/>
            </a:pPr>
            <a:r>
              <a:rPr lang="en-US" sz="3800" b="1" i="1" dirty="0">
                <a:solidFill>
                  <a:schemeClr val="tx1"/>
                </a:solidFill>
                <a:latin typeface="Times New Roman" panose="02020603050405020304" pitchFamily="18" charset="0"/>
                <a:cs typeface="Times New Roman" panose="02020603050405020304" pitchFamily="18" charset="0"/>
              </a:rPr>
              <a:t>Julie Binkewicz, PT</a:t>
            </a:r>
          </a:p>
          <a:p>
            <a:pPr lvl="1">
              <a:buFont typeface="Wingdings" panose="05000000000000000000" pitchFamily="2" charset="2"/>
              <a:buChar char="§"/>
            </a:pPr>
            <a:r>
              <a:rPr lang="en-US" sz="3800" dirty="0">
                <a:solidFill>
                  <a:schemeClr val="tx1"/>
                </a:solidFill>
                <a:latin typeface="Times New Roman" panose="02020603050405020304" pitchFamily="18" charset="0"/>
                <a:cs typeface="Times New Roman" panose="02020603050405020304" pitchFamily="18" charset="0"/>
              </a:rPr>
              <a:t>Private Pay Physical Therapy</a:t>
            </a:r>
          </a:p>
          <a:p>
            <a:pPr>
              <a:buNone/>
            </a:pPr>
            <a:endParaRPr lang="en-US" sz="21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95734FF-6B84-4EA1-B39C-55C9037A0687}"/>
              </a:ext>
            </a:extLst>
          </p:cNvPr>
          <p:cNvSpPr>
            <a:spLocks noGrp="1"/>
          </p:cNvSpPr>
          <p:nvPr>
            <p:ph type="sldNum" sz="quarter" idx="12"/>
          </p:nvPr>
        </p:nvSpPr>
        <p:spPr/>
        <p:txBody>
          <a:bodyPr/>
          <a:lstStyle/>
          <a:p>
            <a:fld id="{88FFC62C-5EC6-4EBF-B006-6240896BD909}" type="slidenum">
              <a:rPr lang="en-US" smtClean="0"/>
              <a:t>17</a:t>
            </a:fld>
            <a:endParaRPr lang="en-US" dirty="0"/>
          </a:p>
        </p:txBody>
      </p:sp>
    </p:spTree>
    <p:extLst>
      <p:ext uri="{BB962C8B-B14F-4D97-AF65-F5344CB8AC3E}">
        <p14:creationId xmlns:p14="http://schemas.microsoft.com/office/powerpoint/2010/main" val="1843721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0335FD-768C-4DE5-B322-0049D12A6217}"/>
              </a:ext>
            </a:extLst>
          </p:cNvPr>
          <p:cNvSpPr>
            <a:spLocks noGrp="1"/>
          </p:cNvSpPr>
          <p:nvPr>
            <p:ph idx="1"/>
          </p:nvPr>
        </p:nvSpPr>
        <p:spPr>
          <a:xfrm>
            <a:off x="677334" y="673769"/>
            <a:ext cx="8953554" cy="5767372"/>
          </a:xfrm>
        </p:spPr>
        <p:txBody>
          <a:bodyPr>
            <a:noAutofit/>
          </a:bodyPr>
          <a:lstStyle/>
          <a:p>
            <a:pPr>
              <a:buFont typeface="Wingdings" panose="05000000000000000000" pitchFamily="2" charset="2"/>
              <a:buChar char="§"/>
            </a:pPr>
            <a:r>
              <a:rPr lang="en-US" sz="2200" b="1" dirty="0">
                <a:solidFill>
                  <a:schemeClr val="tx1"/>
                </a:solidFill>
                <a:latin typeface="Times New Roman" panose="02020603050405020304" pitchFamily="18" charset="0"/>
                <a:cs typeface="Times New Roman" panose="02020603050405020304" pitchFamily="18" charset="0"/>
              </a:rPr>
              <a:t>Health Care Provider Office Hours</a:t>
            </a: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Brookhaven provides office space for several healthcare providers, including </a:t>
            </a: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Primary Care Physicians, Audiologist, Dentist, Ophthalmologist, Podiatrists and Nurse Practitioner. These services are billed to your insurance directly, or to the Resident if not covered by insurance. Please contact the Resident Health Department to schedule appointments. </a:t>
            </a:r>
          </a:p>
          <a:p>
            <a:pPr marL="349250" indent="0">
              <a:buNone/>
            </a:pPr>
            <a:endParaRPr lang="en-US" sz="12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b="1" dirty="0">
                <a:solidFill>
                  <a:schemeClr val="tx1"/>
                </a:solidFill>
                <a:latin typeface="Times New Roman" panose="02020603050405020304" pitchFamily="18" charset="0"/>
                <a:cs typeface="Times New Roman" panose="02020603050405020304" pitchFamily="18" charset="0"/>
              </a:rPr>
              <a:t>Health Groups within Brookhaven: Beth Israel Lahey Health</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Dr. Cherie Noe - Medical Director</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Dr. Diane McMullin</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Sarah Lay, GNP, ANP</a:t>
            </a:r>
          </a:p>
          <a:p>
            <a:pPr indent="0">
              <a:buNone/>
            </a:pPr>
            <a:r>
              <a:rPr lang="en-US" sz="2200" dirty="0">
                <a:solidFill>
                  <a:schemeClr val="tx1"/>
                </a:solidFill>
                <a:latin typeface="Times New Roman" panose="02020603050405020304" pitchFamily="18" charset="0"/>
                <a:cs typeface="Times New Roman" panose="02020603050405020304" pitchFamily="18" charset="0"/>
              </a:rPr>
              <a:t>If you would like to switch to a physician above call the Resident Health Department.</a:t>
            </a:r>
          </a:p>
        </p:txBody>
      </p:sp>
      <p:sp>
        <p:nvSpPr>
          <p:cNvPr id="4" name="Slide Number Placeholder 3">
            <a:extLst>
              <a:ext uri="{FF2B5EF4-FFF2-40B4-BE49-F238E27FC236}">
                <a16:creationId xmlns:a16="http://schemas.microsoft.com/office/drawing/2014/main" id="{176A4990-AB12-4095-B941-8B980FCCA09A}"/>
              </a:ext>
            </a:extLst>
          </p:cNvPr>
          <p:cNvSpPr>
            <a:spLocks noGrp="1"/>
          </p:cNvSpPr>
          <p:nvPr>
            <p:ph type="sldNum" sz="quarter" idx="12"/>
          </p:nvPr>
        </p:nvSpPr>
        <p:spPr/>
        <p:txBody>
          <a:bodyPr/>
          <a:lstStyle/>
          <a:p>
            <a:fld id="{88FFC62C-5EC6-4EBF-B006-6240896BD909}" type="slidenum">
              <a:rPr lang="en-US" smtClean="0"/>
              <a:t>18</a:t>
            </a:fld>
            <a:endParaRPr lang="en-US" dirty="0"/>
          </a:p>
        </p:txBody>
      </p:sp>
    </p:spTree>
    <p:extLst>
      <p:ext uri="{BB962C8B-B14F-4D97-AF65-F5344CB8AC3E}">
        <p14:creationId xmlns:p14="http://schemas.microsoft.com/office/powerpoint/2010/main" val="313393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FBCBD2-365C-499B-BD03-4D90133C529C}"/>
              </a:ext>
            </a:extLst>
          </p:cNvPr>
          <p:cNvSpPr>
            <a:spLocks noGrp="1"/>
          </p:cNvSpPr>
          <p:nvPr>
            <p:ph idx="1"/>
          </p:nvPr>
        </p:nvSpPr>
        <p:spPr>
          <a:xfrm>
            <a:off x="677334" y="677144"/>
            <a:ext cx="8596668" cy="5954974"/>
          </a:xfrm>
        </p:spPr>
        <p:txBody>
          <a:bodyPr>
            <a:normAutofit/>
          </a:bodyPr>
          <a:lstStyle/>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Psychiatric Services</a:t>
            </a:r>
          </a:p>
          <a:p>
            <a:pPr>
              <a:buNone/>
            </a:pPr>
            <a:r>
              <a:rPr lang="en-US"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Psychiatric and psychological services are available onsite, through outside vendors. Resident Health can assist in the referral process. These services are billed directly to the Resident’s insurance or the resident, if not covered by insurance. </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Psychiatrist: Dr. Bruce Kaster - Every other week</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Psychologist: We are currently looking for a full-time in-person therapist.  For those needing psychotherapy interventions immediately, contact Social Worker, Marissa Gadacy, for a list of therapy providers that will conduct virtual therapy sessions. </a:t>
            </a:r>
          </a:p>
          <a:p>
            <a:pPr indent="0">
              <a:buNone/>
            </a:pPr>
            <a:endParaRPr lang="en-US" sz="12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Hospice Care:</a:t>
            </a: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Home, Assisted Care, Gardenview</a:t>
            </a:r>
          </a:p>
          <a:p>
            <a:pPr marL="685800">
              <a:buFont typeface="Wingdings" panose="05000000000000000000" pitchFamily="2" charset="2"/>
              <a:buChar char="§"/>
            </a:pP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0398C4-EBC6-4B0D-8934-ABE976403074}"/>
              </a:ext>
            </a:extLst>
          </p:cNvPr>
          <p:cNvSpPr>
            <a:spLocks noGrp="1"/>
          </p:cNvSpPr>
          <p:nvPr>
            <p:ph type="sldNum" sz="quarter" idx="12"/>
          </p:nvPr>
        </p:nvSpPr>
        <p:spPr/>
        <p:txBody>
          <a:bodyPr/>
          <a:lstStyle/>
          <a:p>
            <a:fld id="{88FFC62C-5EC6-4EBF-B006-6240896BD909}" type="slidenum">
              <a:rPr lang="en-US" smtClean="0"/>
              <a:t>19</a:t>
            </a:fld>
            <a:endParaRPr lang="en-US" dirty="0"/>
          </a:p>
        </p:txBody>
      </p:sp>
    </p:spTree>
    <p:extLst>
      <p:ext uri="{BB962C8B-B14F-4D97-AF65-F5344CB8AC3E}">
        <p14:creationId xmlns:p14="http://schemas.microsoft.com/office/powerpoint/2010/main" val="174987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F8C21-ECF3-4AB8-A0CF-66B711DAB7C2}"/>
              </a:ext>
            </a:extLst>
          </p:cNvPr>
          <p:cNvSpPr>
            <a:spLocks noGrp="1"/>
          </p:cNvSpPr>
          <p:nvPr>
            <p:ph type="title"/>
          </p:nvPr>
        </p:nvSpPr>
        <p:spPr>
          <a:xfrm>
            <a:off x="677334" y="165762"/>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Healthcare Organization Chart </a:t>
            </a:r>
          </a:p>
        </p:txBody>
      </p:sp>
      <p:sp>
        <p:nvSpPr>
          <p:cNvPr id="4" name="Slide Number Placeholder 3">
            <a:extLst>
              <a:ext uri="{FF2B5EF4-FFF2-40B4-BE49-F238E27FC236}">
                <a16:creationId xmlns:a16="http://schemas.microsoft.com/office/drawing/2014/main" id="{2E3EECD1-A01F-4C8B-8FD8-8AAF123CE37F}"/>
              </a:ext>
            </a:extLst>
          </p:cNvPr>
          <p:cNvSpPr>
            <a:spLocks noGrp="1"/>
          </p:cNvSpPr>
          <p:nvPr>
            <p:ph type="sldNum" sz="quarter" idx="12"/>
          </p:nvPr>
        </p:nvSpPr>
        <p:spPr/>
        <p:txBody>
          <a:bodyPr/>
          <a:lstStyle/>
          <a:p>
            <a:fld id="{88FFC62C-5EC6-4EBF-B006-6240896BD909}" type="slidenum">
              <a:rPr lang="en-US" smtClean="0"/>
              <a:t>2</a:t>
            </a:fld>
            <a:endParaRPr lang="en-US" dirty="0"/>
          </a:p>
        </p:txBody>
      </p:sp>
      <p:pic>
        <p:nvPicPr>
          <p:cNvPr id="7" name="Picture 6">
            <a:extLst>
              <a:ext uri="{FF2B5EF4-FFF2-40B4-BE49-F238E27FC236}">
                <a16:creationId xmlns:a16="http://schemas.microsoft.com/office/drawing/2014/main" id="{31D38A8B-EE88-4787-8231-B7A2DA57E66B}"/>
              </a:ext>
            </a:extLst>
          </p:cNvPr>
          <p:cNvPicPr>
            <a:picLocks noChangeAspect="1"/>
          </p:cNvPicPr>
          <p:nvPr/>
        </p:nvPicPr>
        <p:blipFill>
          <a:blip r:embed="rId2"/>
          <a:stretch>
            <a:fillRect/>
          </a:stretch>
        </p:blipFill>
        <p:spPr>
          <a:xfrm>
            <a:off x="374236" y="895350"/>
            <a:ext cx="11455814" cy="5962650"/>
          </a:xfrm>
          <a:prstGeom prst="rect">
            <a:avLst/>
          </a:prstGeom>
        </p:spPr>
      </p:pic>
    </p:spTree>
    <p:extLst>
      <p:ext uri="{BB962C8B-B14F-4D97-AF65-F5344CB8AC3E}">
        <p14:creationId xmlns:p14="http://schemas.microsoft.com/office/powerpoint/2010/main" val="296095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59C0-2063-4FE2-BBA3-1096D9507645}"/>
              </a:ext>
            </a:extLst>
          </p:cNvPr>
          <p:cNvSpPr>
            <a:spLocks noGrp="1"/>
          </p:cNvSpPr>
          <p:nvPr>
            <p:ph type="title"/>
          </p:nvPr>
        </p:nvSpPr>
        <p:spPr>
          <a:xfrm>
            <a:off x="677334" y="711200"/>
            <a:ext cx="8596668" cy="1320800"/>
          </a:xfrm>
        </p:spPr>
        <p:txBody>
          <a:bodyPr>
            <a:normAutofit fontScale="90000"/>
          </a:bodyPr>
          <a:lstStyle/>
          <a:p>
            <a:pPr marL="457200" indent="-457200">
              <a:buClr>
                <a:schemeClr val="accent1"/>
              </a:buClr>
              <a:buFont typeface="Wingdings" panose="05000000000000000000" pitchFamily="2" charset="2"/>
              <a:buChar char="§"/>
            </a:pPr>
            <a:r>
              <a:rPr lang="en-US" sz="2700" b="1" dirty="0">
                <a:solidFill>
                  <a:schemeClr val="tx1"/>
                </a:solidFill>
                <a:latin typeface="Times New Roman" panose="02020603050405020304" pitchFamily="18" charset="0"/>
                <a:cs typeface="Times New Roman" panose="02020603050405020304" pitchFamily="18" charset="0"/>
              </a:rPr>
              <a:t>Primary Care Physician (PCP) Outside of Brookhaven</a:t>
            </a:r>
            <a:br>
              <a:rPr lang="en-US" sz="2700" b="1"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1BC971B-3491-44AE-A5C5-FB5451FCB9DA}"/>
              </a:ext>
            </a:extLst>
          </p:cNvPr>
          <p:cNvSpPr>
            <a:spLocks noGrp="1"/>
          </p:cNvSpPr>
          <p:nvPr>
            <p:ph idx="1"/>
          </p:nvPr>
        </p:nvSpPr>
        <p:spPr>
          <a:xfrm>
            <a:off x="677335" y="1371600"/>
            <a:ext cx="8714316" cy="5089357"/>
          </a:xfrm>
        </p:spPr>
        <p:txBody>
          <a:bodyPr>
            <a:normAutofit/>
          </a:bodyPr>
          <a:lstStyle/>
          <a:p>
            <a:pPr marL="7429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When you are ill: If you have an outside Physician, the Resident Health nurse can perform an assessment and either the Resident or Resident Health Nurse can confer with your Physician. </a:t>
            </a:r>
          </a:p>
          <a:p>
            <a:pPr marL="7429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There is no onsite Physician. Nurses are on call for emergencies 24 hours a day, 7 days a week.</a:t>
            </a:r>
          </a:p>
          <a:p>
            <a:pPr marL="685800">
              <a:buFont typeface="Wingdings" panose="05000000000000000000" pitchFamily="2" charset="2"/>
              <a:buChar char="§"/>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F04D46D-80C7-4B1A-B0D9-38AD07019760}"/>
              </a:ext>
            </a:extLst>
          </p:cNvPr>
          <p:cNvSpPr>
            <a:spLocks noGrp="1"/>
          </p:cNvSpPr>
          <p:nvPr>
            <p:ph type="sldNum" sz="quarter" idx="12"/>
          </p:nvPr>
        </p:nvSpPr>
        <p:spPr/>
        <p:txBody>
          <a:bodyPr/>
          <a:lstStyle/>
          <a:p>
            <a:fld id="{88FFC62C-5EC6-4EBF-B006-6240896BD909}" type="slidenum">
              <a:rPr lang="en-US" smtClean="0"/>
              <a:t>20</a:t>
            </a:fld>
            <a:endParaRPr lang="en-US" dirty="0"/>
          </a:p>
        </p:txBody>
      </p:sp>
    </p:spTree>
    <p:extLst>
      <p:ext uri="{BB962C8B-B14F-4D97-AF65-F5344CB8AC3E}">
        <p14:creationId xmlns:p14="http://schemas.microsoft.com/office/powerpoint/2010/main" val="3006141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3B6A-BCF4-46EF-88DF-806723B006BC}"/>
              </a:ext>
            </a:extLst>
          </p:cNvPr>
          <p:cNvSpPr>
            <a:spLocks noGrp="1"/>
          </p:cNvSpPr>
          <p:nvPr>
            <p:ph type="title"/>
          </p:nvPr>
        </p:nvSpPr>
        <p:spPr>
          <a:xfrm>
            <a:off x="677334" y="778293"/>
            <a:ext cx="8596668" cy="1320800"/>
          </a:xfrm>
        </p:spPr>
        <p:txBody>
          <a:bodyPr/>
          <a:lstStyle/>
          <a:p>
            <a:r>
              <a:rPr lang="en-US" sz="2800" b="1" dirty="0">
                <a:solidFill>
                  <a:schemeClr val="tx1"/>
                </a:solidFill>
                <a:latin typeface="Times New Roman" panose="02020603050405020304" pitchFamily="18" charset="0"/>
                <a:cs typeface="Times New Roman" panose="02020603050405020304" pitchFamily="18" charset="0"/>
              </a:rPr>
              <a:t>Other  Physician Services:</a:t>
            </a:r>
            <a:br>
              <a:rPr lang="en-US"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AB3F624-EE9F-4E13-BFA6-7F6BE79C9E51}"/>
              </a:ext>
            </a:extLst>
          </p:cNvPr>
          <p:cNvSpPr>
            <a:spLocks noGrp="1"/>
          </p:cNvSpPr>
          <p:nvPr>
            <p:ph idx="1"/>
          </p:nvPr>
        </p:nvSpPr>
        <p:spPr>
          <a:xfrm>
            <a:off x="677334" y="1799641"/>
            <a:ext cx="8596668" cy="3880773"/>
          </a:xfrm>
        </p:spPr>
        <p:txBody>
          <a:bodyPr>
            <a:normAutofit lnSpcReduction="10000"/>
          </a:bodyPr>
          <a:lstStyle/>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Podiatrist: 	Dr. Kaplan - 2x month </a:t>
            </a:r>
          </a:p>
          <a:p>
            <a:pPr marL="0" indent="0">
              <a:buNone/>
            </a:pPr>
            <a:r>
              <a:rPr lang="en-US" sz="2600" dirty="0">
                <a:solidFill>
                  <a:schemeClr val="tx1"/>
                </a:solidFill>
                <a:latin typeface="Times New Roman" panose="02020603050405020304" pitchFamily="18" charset="0"/>
                <a:cs typeface="Times New Roman" panose="02020603050405020304" pitchFamily="18" charset="0"/>
              </a:rPr>
              <a:t>				Dr. Boudreau - 2x month</a:t>
            </a:r>
          </a:p>
          <a:p>
            <a:pPr marL="0" indent="0">
              <a:buNone/>
            </a:pPr>
            <a:endParaRPr lang="en-US" sz="26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Ophthalmologist: Dr. Umlas, Lexington Eye Associates - Approx. every 8 weeks</a:t>
            </a:r>
          </a:p>
          <a:p>
            <a:pPr>
              <a:buFont typeface="Wingdings" panose="05000000000000000000" pitchFamily="2" charset="2"/>
              <a:buChar char="§"/>
            </a:pPr>
            <a:endParaRPr lang="en-US" sz="26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Audiology: Dr. Melanie Marple, Audiology &amp; Hearing Solutions – every other week on Thursday</a:t>
            </a:r>
          </a:p>
          <a:p>
            <a:endParaRPr lang="en-US" dirty="0"/>
          </a:p>
        </p:txBody>
      </p:sp>
      <p:sp>
        <p:nvSpPr>
          <p:cNvPr id="5" name="Slide Number Placeholder 4">
            <a:extLst>
              <a:ext uri="{FF2B5EF4-FFF2-40B4-BE49-F238E27FC236}">
                <a16:creationId xmlns:a16="http://schemas.microsoft.com/office/drawing/2014/main" id="{4A582D4D-17E5-4611-B552-A569EEE18035}"/>
              </a:ext>
            </a:extLst>
          </p:cNvPr>
          <p:cNvSpPr>
            <a:spLocks noGrp="1"/>
          </p:cNvSpPr>
          <p:nvPr>
            <p:ph type="sldNum" sz="quarter" idx="12"/>
          </p:nvPr>
        </p:nvSpPr>
        <p:spPr/>
        <p:txBody>
          <a:bodyPr/>
          <a:lstStyle/>
          <a:p>
            <a:fld id="{88FFC62C-5EC6-4EBF-B006-6240896BD909}" type="slidenum">
              <a:rPr lang="en-US" smtClean="0"/>
              <a:t>21</a:t>
            </a:fld>
            <a:endParaRPr lang="en-US" dirty="0"/>
          </a:p>
        </p:txBody>
      </p:sp>
    </p:spTree>
    <p:extLst>
      <p:ext uri="{BB962C8B-B14F-4D97-AF65-F5344CB8AC3E}">
        <p14:creationId xmlns:p14="http://schemas.microsoft.com/office/powerpoint/2010/main" val="396169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C8D4B-EAE5-45CC-8526-516E62EB662A}"/>
              </a:ext>
            </a:extLst>
          </p:cNvPr>
          <p:cNvSpPr>
            <a:spLocks noGrp="1"/>
          </p:cNvSpPr>
          <p:nvPr>
            <p:ph type="title"/>
          </p:nvPr>
        </p:nvSpPr>
        <p:spPr>
          <a:xfrm>
            <a:off x="677334" y="381340"/>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Assisted Care Units at Brookhaven</a:t>
            </a:r>
            <a:br>
              <a:rPr lang="en-US" sz="1000" b="1" dirty="0">
                <a:latin typeface="Times New Roman" panose="02020603050405020304" pitchFamily="18" charset="0"/>
                <a:cs typeface="Times New Roman" panose="02020603050405020304" pitchFamily="18" charset="0"/>
              </a:rPr>
            </a:br>
            <a:r>
              <a:rPr lang="en-US" sz="1000"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BABSON AT BRANDEIS ASSISTED CARE</a:t>
            </a:r>
            <a:endParaRPr lang="en-US" dirty="0"/>
          </a:p>
        </p:txBody>
      </p:sp>
      <p:sp>
        <p:nvSpPr>
          <p:cNvPr id="3" name="Content Placeholder 2">
            <a:extLst>
              <a:ext uri="{FF2B5EF4-FFF2-40B4-BE49-F238E27FC236}">
                <a16:creationId xmlns:a16="http://schemas.microsoft.com/office/drawing/2014/main" id="{F48F6D77-CBE4-456C-8B58-710F63885666}"/>
              </a:ext>
            </a:extLst>
          </p:cNvPr>
          <p:cNvSpPr>
            <a:spLocks noGrp="1"/>
          </p:cNvSpPr>
          <p:nvPr>
            <p:ph idx="1"/>
          </p:nvPr>
        </p:nvSpPr>
        <p:spPr>
          <a:xfrm>
            <a:off x="677334" y="1793174"/>
            <a:ext cx="8596668" cy="4841573"/>
          </a:xfrm>
        </p:spPr>
        <p:txBody>
          <a:bodyPr>
            <a:normAutofit lnSpcReduction="10000"/>
          </a:bodyPr>
          <a:lstStyle/>
          <a:p>
            <a:pPr marL="0" indent="0">
              <a:buNone/>
            </a:pPr>
            <a:r>
              <a:rPr lang="en-US" sz="2000" dirty="0">
                <a:solidFill>
                  <a:schemeClr val="tx1"/>
                </a:solidFill>
                <a:latin typeface="Times New Roman" panose="02020603050405020304" pitchFamily="18" charset="0"/>
                <a:cs typeface="Times New Roman" panose="02020603050405020304" pitchFamily="18" charset="0"/>
              </a:rPr>
              <a:t>The Babson assisted care unit is for residents who require some assistance and supervision with activities of daily living.</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The living units consist of private studios and one-bedroom apartments. The common areas include the country kitchen, living room, TV room and patios available for resident dining and recreation. Residents will bring their own furniture.</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Babson is staffed 24 hours per day, 7 days a week. Daily support services include specialized activities and fitness programs, medication monitoring, three meals a day, daily housekeeping, and laundry services at no additional cost to residents. </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Please note that Medicare does not pay for assisted care room and board but may pay for Medicare approved ancillary services such as rehabilitation therapies. </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Upon permanent placement in Babson, the resident will continue to pay the monthly service fee for his/her last-occupied living apartment, as adjusted from time to time. </a:t>
            </a:r>
            <a:endParaRPr lang="en-US" dirty="0"/>
          </a:p>
        </p:txBody>
      </p:sp>
      <p:sp>
        <p:nvSpPr>
          <p:cNvPr id="5" name="Slide Number Placeholder 4">
            <a:extLst>
              <a:ext uri="{FF2B5EF4-FFF2-40B4-BE49-F238E27FC236}">
                <a16:creationId xmlns:a16="http://schemas.microsoft.com/office/drawing/2014/main" id="{DEF1557A-2065-45E4-8E58-5533D780CACC}"/>
              </a:ext>
            </a:extLst>
          </p:cNvPr>
          <p:cNvSpPr>
            <a:spLocks noGrp="1"/>
          </p:cNvSpPr>
          <p:nvPr>
            <p:ph type="sldNum" sz="quarter" idx="12"/>
          </p:nvPr>
        </p:nvSpPr>
        <p:spPr/>
        <p:txBody>
          <a:bodyPr/>
          <a:lstStyle/>
          <a:p>
            <a:fld id="{88FFC62C-5EC6-4EBF-B006-6240896BD909}" type="slidenum">
              <a:rPr lang="en-US" smtClean="0"/>
              <a:t>22</a:t>
            </a:fld>
            <a:endParaRPr lang="en-US" dirty="0"/>
          </a:p>
        </p:txBody>
      </p:sp>
    </p:spTree>
    <p:extLst>
      <p:ext uri="{BB962C8B-B14F-4D97-AF65-F5344CB8AC3E}">
        <p14:creationId xmlns:p14="http://schemas.microsoft.com/office/powerpoint/2010/main" val="2651479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46AA-DE93-4E11-8A54-35F9734A230D}"/>
              </a:ext>
            </a:extLst>
          </p:cNvPr>
          <p:cNvSpPr>
            <a:spLocks noGrp="1"/>
          </p:cNvSpPr>
          <p:nvPr>
            <p:ph type="title"/>
          </p:nvPr>
        </p:nvSpPr>
        <p:spPr>
          <a:xfrm>
            <a:off x="677334" y="-118753"/>
            <a:ext cx="8490417" cy="1675018"/>
          </a:xfrm>
        </p:spPr>
        <p:txBody>
          <a:bodyPr>
            <a:normAutofit fontScale="90000"/>
          </a:bodyPr>
          <a:lstStyle/>
          <a:p>
            <a:r>
              <a:rPr lang="en-US" sz="4000" b="1" dirty="0">
                <a:latin typeface="Times New Roman" panose="02020603050405020304" pitchFamily="18" charset="0"/>
                <a:cs typeface="Times New Roman" panose="02020603050405020304" pitchFamily="18" charset="0"/>
              </a:rPr>
              <a:t> </a:t>
            </a:r>
            <a:br>
              <a:rPr lang="en-US" sz="40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Assisted Care Units at Brookhaven</a:t>
            </a:r>
            <a:br>
              <a:rPr lang="en-US" sz="4400" b="1" dirty="0">
                <a:latin typeface="Times New Roman" panose="02020603050405020304" pitchFamily="18" charset="0"/>
                <a:cs typeface="Times New Roman" panose="02020603050405020304" pitchFamily="18" charset="0"/>
              </a:rPr>
            </a:br>
            <a:r>
              <a:rPr lang="en-US" sz="1000" b="1" dirty="0">
                <a:latin typeface="Times New Roman" panose="02020603050405020304" pitchFamily="18" charset="0"/>
                <a:cs typeface="Times New Roman" panose="02020603050405020304" pitchFamily="18" charset="0"/>
              </a:rPr>
              <a:t> </a:t>
            </a:r>
            <a:br>
              <a:rPr lang="en-US" sz="4000" b="1" dirty="0">
                <a:latin typeface="Times New Roman" panose="02020603050405020304" pitchFamily="18" charset="0"/>
                <a:cs typeface="Times New Roman" panose="02020603050405020304" pitchFamily="18" charset="0"/>
              </a:rPr>
            </a:br>
            <a:r>
              <a:rPr lang="en-US" sz="2700" b="1" dirty="0">
                <a:solidFill>
                  <a:schemeClr val="tx1"/>
                </a:solidFill>
                <a:latin typeface="Times New Roman" panose="02020603050405020304" pitchFamily="18" charset="0"/>
                <a:cs typeface="Times New Roman" panose="02020603050405020304" pitchFamily="18" charset="0"/>
              </a:rPr>
              <a:t>ANDOVER ASSISTED CARE</a:t>
            </a:r>
            <a:br>
              <a:rPr lang="en-US" b="1" dirty="0">
                <a:solidFill>
                  <a:schemeClr val="tx1"/>
                </a:solidFill>
                <a:latin typeface="Times New Roman" panose="02020603050405020304" pitchFamily="18" charset="0"/>
                <a:cs typeface="Times New Roman" panose="02020603050405020304" pitchFamily="18" charset="0"/>
              </a:rPr>
            </a:br>
            <a:br>
              <a:rPr lang="en-US" dirty="0"/>
            </a:br>
            <a:endParaRPr lang="en-US" dirty="0"/>
          </a:p>
        </p:txBody>
      </p:sp>
      <p:sp>
        <p:nvSpPr>
          <p:cNvPr id="5" name="Content Placeholder 4">
            <a:extLst>
              <a:ext uri="{FF2B5EF4-FFF2-40B4-BE49-F238E27FC236}">
                <a16:creationId xmlns:a16="http://schemas.microsoft.com/office/drawing/2014/main" id="{223C3214-9958-4C59-9140-DDEC78D7F706}"/>
              </a:ext>
            </a:extLst>
          </p:cNvPr>
          <p:cNvSpPr>
            <a:spLocks noGrp="1"/>
          </p:cNvSpPr>
          <p:nvPr>
            <p:ph idx="1"/>
          </p:nvPr>
        </p:nvSpPr>
        <p:spPr>
          <a:xfrm>
            <a:off x="677333" y="1793173"/>
            <a:ext cx="9119809" cy="4850223"/>
          </a:xfrm>
        </p:spPr>
        <p:txBody>
          <a:bodyPr>
            <a:normAutofit fontScale="47500" lnSpcReduction="20000"/>
          </a:bodyPr>
          <a:lstStyle/>
          <a:p>
            <a:pPr marL="0" indent="0">
              <a:buNone/>
            </a:pPr>
            <a:r>
              <a:rPr lang="en-US" sz="5100" dirty="0">
                <a:solidFill>
                  <a:schemeClr val="tx1"/>
                </a:solidFill>
                <a:latin typeface="Times New Roman" panose="02020603050405020304" pitchFamily="18" charset="0"/>
                <a:cs typeface="Times New Roman" panose="02020603050405020304" pitchFamily="18" charset="0"/>
              </a:rPr>
              <a:t>Andover Assisted Care provides an alternative to skilled nursing for Residents with age related chronic conditions, with or without Dementia, and the need for assistance with Activities of Daily Living (ADLs)</a:t>
            </a:r>
          </a:p>
          <a:p>
            <a:pPr marL="0" indent="0">
              <a:buNone/>
            </a:pPr>
            <a:endParaRPr lang="en-US" sz="3000" dirty="0">
              <a:solidFill>
                <a:schemeClr val="tx1"/>
              </a:solidFill>
              <a:latin typeface="Times New Roman" panose="02020603050405020304" pitchFamily="18" charset="0"/>
              <a:cs typeface="Times New Roman" panose="02020603050405020304" pitchFamily="18" charset="0"/>
            </a:endParaRPr>
          </a:p>
          <a:p>
            <a:pPr marL="0" indent="0">
              <a:buNone/>
            </a:pPr>
            <a:r>
              <a:rPr lang="en-US" sz="5100" u="sng" dirty="0">
                <a:solidFill>
                  <a:schemeClr val="tx1"/>
                </a:solidFill>
                <a:latin typeface="Times New Roman" panose="02020603050405020304" pitchFamily="18" charset="0"/>
                <a:cs typeface="Times New Roman" panose="02020603050405020304" pitchFamily="18" charset="0"/>
              </a:rPr>
              <a:t>Physical Layout </a:t>
            </a:r>
            <a:endParaRPr lang="en-US" sz="51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
            </a:pPr>
            <a:r>
              <a:rPr lang="en-US" sz="5100" dirty="0">
                <a:solidFill>
                  <a:schemeClr val="tx1"/>
                </a:solidFill>
                <a:latin typeface="Times New Roman" panose="02020603050405020304" pitchFamily="18" charset="0"/>
                <a:cs typeface="Times New Roman" panose="02020603050405020304" pitchFamily="18" charset="0"/>
              </a:rPr>
              <a:t>30 apartments located on the 3</a:t>
            </a:r>
            <a:r>
              <a:rPr lang="en-US" sz="5100" baseline="30000" dirty="0">
                <a:solidFill>
                  <a:schemeClr val="tx1"/>
                </a:solidFill>
                <a:latin typeface="Times New Roman" panose="02020603050405020304" pitchFamily="18" charset="0"/>
                <a:cs typeface="Times New Roman" panose="02020603050405020304" pitchFamily="18" charset="0"/>
              </a:rPr>
              <a:t>rd</a:t>
            </a:r>
            <a:r>
              <a:rPr lang="en-US" sz="5100" dirty="0">
                <a:solidFill>
                  <a:schemeClr val="tx1"/>
                </a:solidFill>
                <a:latin typeface="Times New Roman" panose="02020603050405020304" pitchFamily="18" charset="0"/>
                <a:cs typeface="Times New Roman" panose="02020603050405020304" pitchFamily="18" charset="0"/>
              </a:rPr>
              <a:t> and 4</a:t>
            </a:r>
            <a:r>
              <a:rPr lang="en-US" sz="5100" baseline="30000" dirty="0">
                <a:solidFill>
                  <a:schemeClr val="tx1"/>
                </a:solidFill>
                <a:latin typeface="Times New Roman" panose="02020603050405020304" pitchFamily="18" charset="0"/>
                <a:cs typeface="Times New Roman" panose="02020603050405020304" pitchFamily="18" charset="0"/>
              </a:rPr>
              <a:t>th</a:t>
            </a:r>
            <a:r>
              <a:rPr lang="en-US" sz="5100" dirty="0">
                <a:solidFill>
                  <a:schemeClr val="tx1"/>
                </a:solidFill>
                <a:latin typeface="Times New Roman" panose="02020603050405020304" pitchFamily="18" charset="0"/>
                <a:cs typeface="Times New Roman" panose="02020603050405020304" pitchFamily="18" charset="0"/>
              </a:rPr>
              <a:t> floor of the Andover Building</a:t>
            </a:r>
          </a:p>
          <a:p>
            <a:pPr lvl="0">
              <a:buFont typeface="Wingdings" panose="05000000000000000000" pitchFamily="2" charset="2"/>
              <a:buChar char="§"/>
            </a:pPr>
            <a:r>
              <a:rPr lang="en-US" sz="5100" dirty="0">
                <a:solidFill>
                  <a:schemeClr val="tx1"/>
                </a:solidFill>
                <a:latin typeface="Times New Roman" panose="02020603050405020304" pitchFamily="18" charset="0"/>
                <a:cs typeface="Times New Roman" panose="02020603050405020304" pitchFamily="18" charset="0"/>
              </a:rPr>
              <a:t>15 apartments, both private studios and one-bedroom apartments, on each floor</a:t>
            </a:r>
          </a:p>
          <a:p>
            <a:pPr marL="0" lvl="0" indent="0">
              <a:buNone/>
            </a:pPr>
            <a:endParaRPr lang="en-US" sz="3000" dirty="0">
              <a:solidFill>
                <a:schemeClr val="tx1"/>
              </a:solidFill>
              <a:latin typeface="Times New Roman" panose="02020603050405020304" pitchFamily="18" charset="0"/>
              <a:cs typeface="Times New Roman" panose="02020603050405020304" pitchFamily="18" charset="0"/>
            </a:endParaRPr>
          </a:p>
          <a:p>
            <a:pPr marL="0" lvl="0" indent="0">
              <a:buNone/>
            </a:pPr>
            <a:r>
              <a:rPr lang="en-US" sz="5100" u="sng" dirty="0">
                <a:solidFill>
                  <a:schemeClr val="tx1"/>
                </a:solidFill>
                <a:latin typeface="Times New Roman" panose="02020603050405020304" pitchFamily="18" charset="0"/>
                <a:cs typeface="Times New Roman" panose="02020603050405020304" pitchFamily="18" charset="0"/>
              </a:rPr>
              <a:t>Common Areas include:</a:t>
            </a:r>
          </a:p>
          <a:p>
            <a:pPr lvl="1">
              <a:buFont typeface="Wingdings" panose="05000000000000000000" pitchFamily="2" charset="2"/>
              <a:buChar char="§"/>
            </a:pPr>
            <a:r>
              <a:rPr lang="en-US" sz="5100" dirty="0">
                <a:solidFill>
                  <a:schemeClr val="tx1"/>
                </a:solidFill>
                <a:latin typeface="Times New Roman" panose="02020603050405020304" pitchFamily="18" charset="0"/>
                <a:cs typeface="Times New Roman" panose="02020603050405020304" pitchFamily="18" charset="0"/>
              </a:rPr>
              <a:t>Living/Dining Area with an electric fireplace</a:t>
            </a:r>
          </a:p>
          <a:p>
            <a:pPr lvl="1">
              <a:buFont typeface="Wingdings" panose="05000000000000000000" pitchFamily="2" charset="2"/>
              <a:buChar char="§"/>
            </a:pPr>
            <a:r>
              <a:rPr lang="en-US" sz="5100" dirty="0">
                <a:solidFill>
                  <a:schemeClr val="tx1"/>
                </a:solidFill>
                <a:latin typeface="Times New Roman" panose="02020603050405020304" pitchFamily="18" charset="0"/>
                <a:cs typeface="Times New Roman" panose="02020603050405020304" pitchFamily="18" charset="0"/>
              </a:rPr>
              <a:t>Activity Room</a:t>
            </a:r>
          </a:p>
          <a:p>
            <a:pPr lvl="1">
              <a:buFont typeface="Wingdings" panose="05000000000000000000" pitchFamily="2" charset="2"/>
              <a:buChar char="§"/>
            </a:pPr>
            <a:r>
              <a:rPr lang="en-US" sz="5100" dirty="0">
                <a:solidFill>
                  <a:schemeClr val="tx1"/>
                </a:solidFill>
                <a:latin typeface="Times New Roman" panose="02020603050405020304" pitchFamily="18" charset="0"/>
                <a:cs typeface="Times New Roman" panose="02020603050405020304" pitchFamily="18" charset="0"/>
              </a:rPr>
              <a:t>Screened in Balcony</a:t>
            </a:r>
          </a:p>
          <a:p>
            <a:pPr lvl="0">
              <a:buFont typeface="Wingdings" panose="05000000000000000000" pitchFamily="2" charset="2"/>
              <a:buChar char="§"/>
            </a:pPr>
            <a:endParaRPr lang="en-US" sz="64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28380BF-E146-4D2C-BFDA-10B020F87267}"/>
              </a:ext>
            </a:extLst>
          </p:cNvPr>
          <p:cNvSpPr>
            <a:spLocks noGrp="1"/>
          </p:cNvSpPr>
          <p:nvPr>
            <p:ph type="sldNum" sz="quarter" idx="12"/>
          </p:nvPr>
        </p:nvSpPr>
        <p:spPr/>
        <p:txBody>
          <a:bodyPr/>
          <a:lstStyle/>
          <a:p>
            <a:fld id="{88FFC62C-5EC6-4EBF-B006-6240896BD909}" type="slidenum">
              <a:rPr lang="en-US" smtClean="0"/>
              <a:t>23</a:t>
            </a:fld>
            <a:endParaRPr lang="en-US" dirty="0"/>
          </a:p>
        </p:txBody>
      </p:sp>
    </p:spTree>
    <p:extLst>
      <p:ext uri="{BB962C8B-B14F-4D97-AF65-F5344CB8AC3E}">
        <p14:creationId xmlns:p14="http://schemas.microsoft.com/office/powerpoint/2010/main" val="3498198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DA38-20C8-421A-9227-AB7C947610DF}"/>
              </a:ext>
            </a:extLst>
          </p:cNvPr>
          <p:cNvSpPr>
            <a:spLocks noGrp="1"/>
          </p:cNvSpPr>
          <p:nvPr>
            <p:ph type="title"/>
          </p:nvPr>
        </p:nvSpPr>
        <p:spPr>
          <a:xfrm>
            <a:off x="677334" y="409302"/>
            <a:ext cx="8596668" cy="866503"/>
          </a:xfrm>
        </p:spPr>
        <p:txBody>
          <a:bodyPr>
            <a:normAutofit fontScale="90000"/>
          </a:bodyPr>
          <a:lstStyle/>
          <a:p>
            <a:r>
              <a:rPr lang="en-US" sz="4400" b="1" dirty="0">
                <a:latin typeface="Times New Roman" panose="02020603050405020304" pitchFamily="18" charset="0"/>
                <a:cs typeface="Times New Roman" panose="02020603050405020304" pitchFamily="18" charset="0"/>
              </a:rPr>
              <a:t>Andover Assisted Care</a:t>
            </a:r>
            <a:br>
              <a:rPr lang="en-US" b="1" dirty="0">
                <a:latin typeface="Times New Roman" panose="02020603050405020304" pitchFamily="18" charset="0"/>
                <a:cs typeface="Times New Roman" panose="02020603050405020304" pitchFamily="18" charset="0"/>
              </a:rPr>
            </a:br>
            <a:br>
              <a:rPr lang="en-US"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AC8712E0-EC4F-4CC0-8A71-2E2027E2B90B}"/>
              </a:ext>
            </a:extLst>
          </p:cNvPr>
          <p:cNvSpPr>
            <a:spLocks noGrp="1"/>
          </p:cNvSpPr>
          <p:nvPr>
            <p:ph type="body" idx="1"/>
          </p:nvPr>
        </p:nvSpPr>
        <p:spPr>
          <a:xfrm>
            <a:off x="675745" y="1107892"/>
            <a:ext cx="7287156" cy="576262"/>
          </a:xfrm>
        </p:spPr>
        <p:txBody>
          <a:bodyPr/>
          <a:lstStyle/>
          <a:p>
            <a:r>
              <a:rPr lang="en-US" sz="2800" b="1" dirty="0">
                <a:latin typeface="Times New Roman" panose="02020603050405020304" pitchFamily="18" charset="0"/>
                <a:cs typeface="Times New Roman" panose="02020603050405020304" pitchFamily="18" charset="0"/>
              </a:rPr>
              <a:t>Temporary Short-Term Resident Admissions</a:t>
            </a:r>
          </a:p>
        </p:txBody>
      </p:sp>
      <p:sp>
        <p:nvSpPr>
          <p:cNvPr id="4" name="Content Placeholder 3">
            <a:extLst>
              <a:ext uri="{FF2B5EF4-FFF2-40B4-BE49-F238E27FC236}">
                <a16:creationId xmlns:a16="http://schemas.microsoft.com/office/drawing/2014/main" id="{1986921B-6795-40DC-AED0-8E53A1320905}"/>
              </a:ext>
            </a:extLst>
          </p:cNvPr>
          <p:cNvSpPr>
            <a:spLocks noGrp="1"/>
          </p:cNvSpPr>
          <p:nvPr>
            <p:ph sz="half" idx="2"/>
          </p:nvPr>
        </p:nvSpPr>
        <p:spPr>
          <a:xfrm>
            <a:off x="675745" y="1974395"/>
            <a:ext cx="9039755" cy="3912937"/>
          </a:xfrm>
        </p:spPr>
        <p:txBody>
          <a:bodyPr>
            <a:normAutofit lnSpcReduction="10000"/>
          </a:bodyPr>
          <a:lstStyle/>
          <a:p>
            <a:pPr marL="0" indent="0">
              <a:buNone/>
            </a:pPr>
            <a:r>
              <a:rPr lang="en-US" sz="2400" dirty="0">
                <a:solidFill>
                  <a:schemeClr val="tx1"/>
                </a:solidFill>
                <a:latin typeface="Times New Roman" panose="02020603050405020304" pitchFamily="18" charset="0"/>
                <a:cs typeface="Times New Roman" panose="02020603050405020304" pitchFamily="18" charset="0"/>
              </a:rPr>
              <a:t>Typical Short-term Resident Admissions may include:</a:t>
            </a:r>
          </a:p>
          <a:p>
            <a:pPr marL="457200" lvl="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Debilitating illnesses</a:t>
            </a:r>
          </a:p>
          <a:p>
            <a:pPr marL="457200" lvl="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Orthopedic surgery</a:t>
            </a:r>
          </a:p>
          <a:p>
            <a:pPr marL="457200" lvl="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Illness or surgery requiring rehabilitation therapies 2 days/week and/or skilled nursing care</a:t>
            </a:r>
          </a:p>
          <a:p>
            <a:pPr marL="457200" lvl="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Temporary transfers may bring small furnishings and accessories if desired</a:t>
            </a:r>
          </a:p>
          <a:p>
            <a:pPr marL="457200" lvl="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Smart TVs with streaming capabilities can be provided to Residents on temporary stays</a:t>
            </a:r>
          </a:p>
          <a:p>
            <a:endParaRPr lang="en-US" dirty="0"/>
          </a:p>
        </p:txBody>
      </p:sp>
      <p:sp>
        <p:nvSpPr>
          <p:cNvPr id="7" name="Slide Number Placeholder 6">
            <a:extLst>
              <a:ext uri="{FF2B5EF4-FFF2-40B4-BE49-F238E27FC236}">
                <a16:creationId xmlns:a16="http://schemas.microsoft.com/office/drawing/2014/main" id="{15C788AA-FFFD-4A33-B383-E32AAFDE2D48}"/>
              </a:ext>
            </a:extLst>
          </p:cNvPr>
          <p:cNvSpPr>
            <a:spLocks noGrp="1"/>
          </p:cNvSpPr>
          <p:nvPr>
            <p:ph type="sldNum" sz="quarter" idx="12"/>
          </p:nvPr>
        </p:nvSpPr>
        <p:spPr/>
        <p:txBody>
          <a:bodyPr/>
          <a:lstStyle/>
          <a:p>
            <a:fld id="{88FFC62C-5EC6-4EBF-B006-6240896BD909}" type="slidenum">
              <a:rPr lang="en-US" smtClean="0"/>
              <a:t>24</a:t>
            </a:fld>
            <a:endParaRPr lang="en-US" dirty="0"/>
          </a:p>
        </p:txBody>
      </p:sp>
    </p:spTree>
    <p:extLst>
      <p:ext uri="{BB962C8B-B14F-4D97-AF65-F5344CB8AC3E}">
        <p14:creationId xmlns:p14="http://schemas.microsoft.com/office/powerpoint/2010/main" val="2722051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DA38-20C8-421A-9227-AB7C947610DF}"/>
              </a:ext>
            </a:extLst>
          </p:cNvPr>
          <p:cNvSpPr>
            <a:spLocks noGrp="1"/>
          </p:cNvSpPr>
          <p:nvPr>
            <p:ph type="title"/>
          </p:nvPr>
        </p:nvSpPr>
        <p:spPr>
          <a:xfrm>
            <a:off x="677334" y="526793"/>
            <a:ext cx="8596668" cy="866503"/>
          </a:xfrm>
        </p:spPr>
        <p:txBody>
          <a:bodyPr>
            <a:normAutofit fontScale="90000"/>
          </a:bodyPr>
          <a:lstStyle/>
          <a:p>
            <a:r>
              <a:rPr lang="en-US" sz="4400" b="1" dirty="0">
                <a:latin typeface="Times New Roman" panose="02020603050405020304" pitchFamily="18" charset="0"/>
                <a:cs typeface="Times New Roman" panose="02020603050405020304" pitchFamily="18" charset="0"/>
              </a:rPr>
              <a:t>Andover Assisted Care</a:t>
            </a:r>
            <a:br>
              <a:rPr lang="en-US" b="1" dirty="0">
                <a:latin typeface="Times New Roman" panose="02020603050405020304" pitchFamily="18" charset="0"/>
                <a:cs typeface="Times New Roman" panose="02020603050405020304" pitchFamily="18" charset="0"/>
              </a:rPr>
            </a:br>
            <a:br>
              <a:rPr lang="en-US"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5" name="Text Placeholder 4">
            <a:extLst>
              <a:ext uri="{FF2B5EF4-FFF2-40B4-BE49-F238E27FC236}">
                <a16:creationId xmlns:a16="http://schemas.microsoft.com/office/drawing/2014/main" id="{C7CE6308-AAE4-404B-AE21-A9C74A50954C}"/>
              </a:ext>
            </a:extLst>
          </p:cNvPr>
          <p:cNvSpPr>
            <a:spLocks noGrp="1"/>
          </p:cNvSpPr>
          <p:nvPr>
            <p:ph type="body" sz="quarter" idx="3"/>
          </p:nvPr>
        </p:nvSpPr>
        <p:spPr>
          <a:xfrm>
            <a:off x="677334" y="1286418"/>
            <a:ext cx="6256866" cy="576262"/>
          </a:xfrm>
        </p:spPr>
        <p:txBody>
          <a:bodyPr/>
          <a:lstStyle/>
          <a:p>
            <a:r>
              <a:rPr lang="en-US" sz="2800" b="1" dirty="0">
                <a:latin typeface="Times New Roman" panose="02020603050405020304" pitchFamily="18" charset="0"/>
                <a:cs typeface="Times New Roman" panose="02020603050405020304" pitchFamily="18" charset="0"/>
              </a:rPr>
              <a:t>Permanent Resident Admissions</a:t>
            </a:r>
          </a:p>
        </p:txBody>
      </p:sp>
      <p:sp>
        <p:nvSpPr>
          <p:cNvPr id="6" name="Content Placeholder 5">
            <a:extLst>
              <a:ext uri="{FF2B5EF4-FFF2-40B4-BE49-F238E27FC236}">
                <a16:creationId xmlns:a16="http://schemas.microsoft.com/office/drawing/2014/main" id="{9814F684-E392-4EB0-8AB0-8669C27612E0}"/>
              </a:ext>
            </a:extLst>
          </p:cNvPr>
          <p:cNvSpPr>
            <a:spLocks noGrp="1"/>
          </p:cNvSpPr>
          <p:nvPr>
            <p:ph sz="quarter" idx="4"/>
          </p:nvPr>
        </p:nvSpPr>
        <p:spPr>
          <a:xfrm>
            <a:off x="677334" y="1959720"/>
            <a:ext cx="8975192" cy="4446767"/>
          </a:xfrm>
        </p:spPr>
        <p:txBody>
          <a:bodyPr>
            <a:normAutofit fontScale="92500" lnSpcReduction="10000"/>
          </a:bodyPr>
          <a:lstStyle/>
          <a:p>
            <a:pPr marL="457200" lvl="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Planned with the Resident, their families &amp; the IDC</a:t>
            </a:r>
          </a:p>
          <a:p>
            <a:pPr marL="457200" lvl="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The Resident continues to pay the monthly services fee for his/her last occupied living apartment, as adjusted from time to time </a:t>
            </a:r>
          </a:p>
          <a:p>
            <a:pPr marL="457200" lvl="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All units have electric beds</a:t>
            </a:r>
          </a:p>
          <a:p>
            <a:pPr marL="457200" lvl="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Residents can </a:t>
            </a:r>
            <a:r>
              <a:rPr lang="en-US" sz="3200" dirty="0">
                <a:solidFill>
                  <a:schemeClr val="tx1"/>
                </a:solidFill>
                <a:latin typeface="Times New Roman" panose="02020603050405020304" pitchFamily="18" charset="0"/>
                <a:cs typeface="Times New Roman" panose="02020603050405020304" pitchFamily="18" charset="0"/>
              </a:rPr>
              <a:t>customize</a:t>
            </a:r>
            <a:r>
              <a:rPr lang="en-US" sz="2800" dirty="0">
                <a:solidFill>
                  <a:schemeClr val="tx1"/>
                </a:solidFill>
                <a:latin typeface="Times New Roman" panose="02020603050405020304" pitchFamily="18" charset="0"/>
                <a:cs typeface="Times New Roman" panose="02020603050405020304" pitchFamily="18" charset="0"/>
              </a:rPr>
              <a:t> their apartment to their liking</a:t>
            </a:r>
          </a:p>
          <a:p>
            <a:pPr marL="457200" lvl="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Due to the residential configuration of the Andover units, Residents/Families must work with providers (Verizon/Comcast) for phone and cable. All units are phone and cable ready</a:t>
            </a:r>
          </a:p>
          <a:p>
            <a:endParaRPr lang="en-US" dirty="0"/>
          </a:p>
        </p:txBody>
      </p:sp>
      <p:sp>
        <p:nvSpPr>
          <p:cNvPr id="7" name="Slide Number Placeholder 6">
            <a:extLst>
              <a:ext uri="{FF2B5EF4-FFF2-40B4-BE49-F238E27FC236}">
                <a16:creationId xmlns:a16="http://schemas.microsoft.com/office/drawing/2014/main" id="{15C788AA-FFFD-4A33-B383-E32AAFDE2D48}"/>
              </a:ext>
            </a:extLst>
          </p:cNvPr>
          <p:cNvSpPr>
            <a:spLocks noGrp="1"/>
          </p:cNvSpPr>
          <p:nvPr>
            <p:ph type="sldNum" sz="quarter" idx="12"/>
          </p:nvPr>
        </p:nvSpPr>
        <p:spPr/>
        <p:txBody>
          <a:bodyPr/>
          <a:lstStyle/>
          <a:p>
            <a:fld id="{88FFC62C-5EC6-4EBF-B006-6240896BD909}" type="slidenum">
              <a:rPr lang="en-US" smtClean="0"/>
              <a:t>25</a:t>
            </a:fld>
            <a:endParaRPr lang="en-US" dirty="0"/>
          </a:p>
        </p:txBody>
      </p:sp>
    </p:spTree>
    <p:extLst>
      <p:ext uri="{BB962C8B-B14F-4D97-AF65-F5344CB8AC3E}">
        <p14:creationId xmlns:p14="http://schemas.microsoft.com/office/powerpoint/2010/main" val="4233947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0B2B-A3B5-4F7D-A7EB-FD89F9516BBB}"/>
              </a:ext>
            </a:extLst>
          </p:cNvPr>
          <p:cNvSpPr>
            <a:spLocks noGrp="1"/>
          </p:cNvSpPr>
          <p:nvPr>
            <p:ph type="title"/>
          </p:nvPr>
        </p:nvSpPr>
        <p:spPr>
          <a:xfrm>
            <a:off x="677334" y="609600"/>
            <a:ext cx="8596668" cy="966538"/>
          </a:xfrm>
        </p:spPr>
        <p:txBody>
          <a:bodyPr>
            <a:normAutofit fontScale="90000"/>
          </a:bodyPr>
          <a:lstStyle/>
          <a:p>
            <a:r>
              <a:rPr lang="en-US" sz="4400" b="1" dirty="0">
                <a:latin typeface="Times New Roman" panose="02020603050405020304" pitchFamily="18" charset="0"/>
                <a:cs typeface="Times New Roman" panose="02020603050405020304" pitchFamily="18" charset="0"/>
              </a:rPr>
              <a:t>Andover Assisted Care </a:t>
            </a:r>
            <a:br>
              <a:rPr lang="en-US" b="1"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FB0D570-0542-43B0-AF9B-774EFD742692}"/>
              </a:ext>
            </a:extLst>
          </p:cNvPr>
          <p:cNvSpPr>
            <a:spLocks noGrp="1"/>
          </p:cNvSpPr>
          <p:nvPr>
            <p:ph idx="1"/>
          </p:nvPr>
        </p:nvSpPr>
        <p:spPr>
          <a:xfrm>
            <a:off x="677334" y="1360326"/>
            <a:ext cx="8596668" cy="4924925"/>
          </a:xfrm>
        </p:spPr>
        <p:txBody>
          <a:bodyPr>
            <a:normAutofit/>
          </a:bodyPr>
          <a:lstStyle/>
          <a:p>
            <a:pPr marL="0" indent="0">
              <a:buNone/>
            </a:pPr>
            <a:r>
              <a:rPr lang="en-US" sz="2800" dirty="0">
                <a:solidFill>
                  <a:schemeClr val="tx1"/>
                </a:solidFill>
                <a:latin typeface="Times New Roman" panose="02020603050405020304" pitchFamily="18" charset="0"/>
                <a:cs typeface="Times New Roman" panose="02020603050405020304" pitchFamily="18" charset="0"/>
              </a:rPr>
              <a:t>Andover Assisted Care also offers specific supports for Residents with dementia and memory deficits including:</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344488" lvl="0" indent="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  RN, Certified Dementia Practitioner Unit Director</a:t>
            </a:r>
          </a:p>
          <a:p>
            <a:pPr marL="344488" lvl="0" indent="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  Direct Care Staff with Annual Dementia Training</a:t>
            </a:r>
          </a:p>
          <a:p>
            <a:pPr marL="344488" lvl="0" indent="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  Relatively high Staff-to-Resident ratios with      		                                                                                       	  consistent Staff Assignments</a:t>
            </a:r>
          </a:p>
          <a:p>
            <a:pPr marL="344488" lvl="0" indent="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  Anti-wandering systems/security safeguards</a:t>
            </a:r>
          </a:p>
          <a:p>
            <a:pPr marL="344488" lvl="0" indent="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  Daily therapeutic recreational programming &amp; 	    	                     	  activities</a:t>
            </a:r>
          </a:p>
          <a:p>
            <a:pPr marL="0" indent="0">
              <a:buNone/>
            </a:pPr>
            <a:endParaRPr lang="en-US" dirty="0"/>
          </a:p>
        </p:txBody>
      </p:sp>
      <p:sp>
        <p:nvSpPr>
          <p:cNvPr id="5" name="Slide Number Placeholder 4">
            <a:extLst>
              <a:ext uri="{FF2B5EF4-FFF2-40B4-BE49-F238E27FC236}">
                <a16:creationId xmlns:a16="http://schemas.microsoft.com/office/drawing/2014/main" id="{5F48A30A-3DA6-41B6-9251-E6DC6B1DDFF8}"/>
              </a:ext>
            </a:extLst>
          </p:cNvPr>
          <p:cNvSpPr>
            <a:spLocks noGrp="1"/>
          </p:cNvSpPr>
          <p:nvPr>
            <p:ph type="sldNum" sz="quarter" idx="12"/>
          </p:nvPr>
        </p:nvSpPr>
        <p:spPr/>
        <p:txBody>
          <a:bodyPr/>
          <a:lstStyle/>
          <a:p>
            <a:fld id="{88FFC62C-5EC6-4EBF-B006-6240896BD909}" type="slidenum">
              <a:rPr lang="en-US" smtClean="0"/>
              <a:t>26</a:t>
            </a:fld>
            <a:endParaRPr lang="en-US" dirty="0"/>
          </a:p>
        </p:txBody>
      </p:sp>
    </p:spTree>
    <p:extLst>
      <p:ext uri="{BB962C8B-B14F-4D97-AF65-F5344CB8AC3E}">
        <p14:creationId xmlns:p14="http://schemas.microsoft.com/office/powerpoint/2010/main" val="3033915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640EB-427C-4F58-96C1-7B2D43EBBAF2}"/>
              </a:ext>
            </a:extLst>
          </p:cNvPr>
          <p:cNvSpPr>
            <a:spLocks noGrp="1"/>
          </p:cNvSpPr>
          <p:nvPr>
            <p:ph type="title"/>
          </p:nvPr>
        </p:nvSpPr>
        <p:spPr>
          <a:xfrm>
            <a:off x="677334" y="336884"/>
            <a:ext cx="8596668" cy="1320800"/>
          </a:xfrm>
        </p:spPr>
        <p:txBody>
          <a:bodyPr/>
          <a:lstStyle/>
          <a:p>
            <a:r>
              <a:rPr lang="en-US" sz="4000" b="1" dirty="0">
                <a:latin typeface="Times New Roman" panose="02020603050405020304" pitchFamily="18" charset="0"/>
                <a:cs typeface="Times New Roman" panose="02020603050405020304" pitchFamily="18" charset="0"/>
              </a:rPr>
              <a:t>Emergency Call System</a:t>
            </a:r>
            <a:br>
              <a:rPr lang="en-US" dirty="0"/>
            </a:br>
            <a:endParaRPr lang="en-US" dirty="0"/>
          </a:p>
        </p:txBody>
      </p:sp>
      <p:sp>
        <p:nvSpPr>
          <p:cNvPr id="3" name="Content Placeholder 2">
            <a:extLst>
              <a:ext uri="{FF2B5EF4-FFF2-40B4-BE49-F238E27FC236}">
                <a16:creationId xmlns:a16="http://schemas.microsoft.com/office/drawing/2014/main" id="{E313293A-07F9-49BD-B8FE-8844EBDEDCA8}"/>
              </a:ext>
            </a:extLst>
          </p:cNvPr>
          <p:cNvSpPr>
            <a:spLocks noGrp="1"/>
          </p:cNvSpPr>
          <p:nvPr>
            <p:ph idx="1"/>
          </p:nvPr>
        </p:nvSpPr>
        <p:spPr>
          <a:xfrm>
            <a:off x="677334" y="1205347"/>
            <a:ext cx="8941679" cy="5652653"/>
          </a:xfrm>
        </p:spPr>
        <p:txBody>
          <a:bodyPr>
            <a:normAutofit fontScale="92500" lnSpcReduction="10000"/>
          </a:bodyPr>
          <a:lstStyle/>
          <a:p>
            <a:pPr marL="0" indent="0">
              <a:buNone/>
            </a:pPr>
            <a:r>
              <a:rPr lang="en-US" sz="2400" dirty="0">
                <a:solidFill>
                  <a:schemeClr val="tx1"/>
                </a:solidFill>
                <a:latin typeface="Times New Roman" panose="02020603050405020304" pitchFamily="18" charset="0"/>
                <a:cs typeface="Times New Roman" panose="02020603050405020304" pitchFamily="18" charset="0"/>
              </a:rPr>
              <a:t>An emergency call system is installed in the Living Units and common rooms and bathrooms throughout the community. A trained Responder, typically a Nurse is available to respond to emergency medical situations 24 hours a day. When you activate the emergency call system, a Nurse will call your apartment, and follow up with a visit as indicated. Most times, the responder will be accompanied by a Staff Member from Administration, Resident Health and/or Maintenance/Security. The Nurse will bring your “Vial of Life” which lists your important medical and emergency information. If the Nurse calls 911, Security/Maintenance will direct the EMTs to your location.</a:t>
            </a:r>
          </a:p>
          <a:p>
            <a:pPr marL="0" indent="0">
              <a:buNone/>
            </a:pPr>
            <a:r>
              <a:rPr lang="en-US" sz="1200" dirty="0">
                <a:solidFill>
                  <a:schemeClr val="tx1"/>
                </a:solidFill>
                <a:latin typeface="Times New Roman" panose="02020603050405020304" pitchFamily="18" charset="0"/>
                <a:cs typeface="Times New Roman" panose="02020603050405020304" pitchFamily="18" charset="0"/>
              </a:rPr>
              <a:t> </a:t>
            </a:r>
            <a:endParaRPr lang="en-US" sz="13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dirty="0">
                <a:solidFill>
                  <a:schemeClr val="tx1"/>
                </a:solidFill>
                <a:latin typeface="Times New Roman" panose="02020603050405020304" pitchFamily="18" charset="0"/>
                <a:cs typeface="Times New Roman" panose="02020603050405020304" pitchFamily="18" charset="0"/>
              </a:rPr>
              <a:t>A personal help button (PHB) is a portable emergency pendant or watch.  When pressed, the pendant/watch will activate the emergency call system and indicate your location anywhere within the building, including your apartment, the corridors &amp; stairwells, and common rooms. These devices can be ordered through Resident Health Services for an additional charge. The PHB does not cover outside areas including the Nature Path.  Residents walking outside should carry a cell phone.</a:t>
            </a:r>
            <a:endParaRPr lang="en-US" dirty="0"/>
          </a:p>
          <a:p>
            <a:endParaRPr lang="en-US" dirty="0"/>
          </a:p>
        </p:txBody>
      </p:sp>
      <p:sp>
        <p:nvSpPr>
          <p:cNvPr id="5" name="Slide Number Placeholder 4">
            <a:extLst>
              <a:ext uri="{FF2B5EF4-FFF2-40B4-BE49-F238E27FC236}">
                <a16:creationId xmlns:a16="http://schemas.microsoft.com/office/drawing/2014/main" id="{2BFF3D8B-F1B8-4CFF-B578-B25E5BC73EC9}"/>
              </a:ext>
            </a:extLst>
          </p:cNvPr>
          <p:cNvSpPr>
            <a:spLocks noGrp="1"/>
          </p:cNvSpPr>
          <p:nvPr>
            <p:ph type="sldNum" sz="quarter" idx="12"/>
          </p:nvPr>
        </p:nvSpPr>
        <p:spPr/>
        <p:txBody>
          <a:bodyPr/>
          <a:lstStyle/>
          <a:p>
            <a:fld id="{88FFC62C-5EC6-4EBF-B006-6240896BD909}" type="slidenum">
              <a:rPr lang="en-US" smtClean="0"/>
              <a:t>27</a:t>
            </a:fld>
            <a:endParaRPr lang="en-US" dirty="0"/>
          </a:p>
        </p:txBody>
      </p:sp>
    </p:spTree>
    <p:extLst>
      <p:ext uri="{BB962C8B-B14F-4D97-AF65-F5344CB8AC3E}">
        <p14:creationId xmlns:p14="http://schemas.microsoft.com/office/powerpoint/2010/main" val="1737882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5D1C-4421-4724-82A6-881C813500CA}"/>
              </a:ext>
            </a:extLst>
          </p:cNvPr>
          <p:cNvSpPr>
            <a:spLocks noGrp="1"/>
          </p:cNvSpPr>
          <p:nvPr>
            <p:ph type="title"/>
          </p:nvPr>
        </p:nvSpPr>
        <p:spPr>
          <a:xfrm>
            <a:off x="677333" y="451513"/>
            <a:ext cx="9226687" cy="1320800"/>
          </a:xfrm>
        </p:spPr>
        <p:txBody>
          <a:bodyPr>
            <a:noAutofit/>
          </a:bodyPr>
          <a:lstStyle/>
          <a:p>
            <a:r>
              <a:rPr lang="en-US" sz="4000" b="1" dirty="0">
                <a:latin typeface="Times New Roman" panose="02020603050405020304" pitchFamily="18" charset="0"/>
                <a:cs typeface="Times New Roman" panose="02020603050405020304" pitchFamily="18" charset="0"/>
              </a:rPr>
              <a:t>Gardenview – Nursing Center Services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CC32107-5E6C-4882-98FC-78030CC94CDC}"/>
              </a:ext>
            </a:extLst>
          </p:cNvPr>
          <p:cNvSpPr>
            <a:spLocks noGrp="1"/>
          </p:cNvSpPr>
          <p:nvPr>
            <p:ph idx="1"/>
          </p:nvPr>
        </p:nvSpPr>
        <p:spPr>
          <a:xfrm>
            <a:off x="677334" y="1270661"/>
            <a:ext cx="8971992" cy="5418898"/>
          </a:xfrm>
        </p:spPr>
        <p:txBody>
          <a:bodyPr>
            <a:normAutofit/>
          </a:bodyPr>
          <a:lstStyle/>
          <a:p>
            <a:pP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Gardenview Nursing Center is licensed by the Commonwealth of Massachusetts, for skilled nursing care and rehabilitation services.  It is located on level one of the Commons. The living units consist of semi-private and private bedrooms with shared or private bathrooms. </a:t>
            </a:r>
          </a:p>
          <a:p>
            <a:pP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The Nursing Center is available for both short and long-term admissions.</a:t>
            </a:r>
          </a:p>
          <a:p>
            <a:pP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Short-term admissions include: recovery from debilitating illness, surgery, or orthopedic surgery requiring rehabilitation therapies and/or skilled nursing care. A typical short-term stay is 1 to 2 weeks. </a:t>
            </a:r>
          </a:p>
          <a:p>
            <a:pP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Long-term admissions include: nursing care for chronic illnesses, assistance with activities of daily living and cognitive support.</a:t>
            </a:r>
          </a:p>
          <a:p>
            <a:pP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Residents admitted for short-term rehabilitation support will be assessed by our IDC team for needed services and goals. Residents are typically discharged from therapy services a few days before discharge to the living unit. A Discharge Planning Meeting with the Resident and IDC team occurs prior to discharge to ensure a smooth transition.</a:t>
            </a:r>
          </a:p>
          <a:p>
            <a:endParaRPr lang="en-US" dirty="0"/>
          </a:p>
        </p:txBody>
      </p:sp>
      <p:sp>
        <p:nvSpPr>
          <p:cNvPr id="5" name="Slide Number Placeholder 4">
            <a:extLst>
              <a:ext uri="{FF2B5EF4-FFF2-40B4-BE49-F238E27FC236}">
                <a16:creationId xmlns:a16="http://schemas.microsoft.com/office/drawing/2014/main" id="{3FD6D61C-222F-44C6-A21B-28FE387CD46D}"/>
              </a:ext>
            </a:extLst>
          </p:cNvPr>
          <p:cNvSpPr>
            <a:spLocks noGrp="1"/>
          </p:cNvSpPr>
          <p:nvPr>
            <p:ph type="sldNum" sz="quarter" idx="12"/>
          </p:nvPr>
        </p:nvSpPr>
        <p:spPr/>
        <p:txBody>
          <a:bodyPr/>
          <a:lstStyle/>
          <a:p>
            <a:fld id="{88FFC62C-5EC6-4EBF-B006-6240896BD909}" type="slidenum">
              <a:rPr lang="en-US" smtClean="0"/>
              <a:t>28</a:t>
            </a:fld>
            <a:endParaRPr lang="en-US" dirty="0"/>
          </a:p>
        </p:txBody>
      </p:sp>
    </p:spTree>
    <p:extLst>
      <p:ext uri="{BB962C8B-B14F-4D97-AF65-F5344CB8AC3E}">
        <p14:creationId xmlns:p14="http://schemas.microsoft.com/office/powerpoint/2010/main" val="2671513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A3D7-72E2-492A-B4A5-E7E297350423}"/>
              </a:ext>
            </a:extLst>
          </p:cNvPr>
          <p:cNvSpPr>
            <a:spLocks noGrp="1"/>
          </p:cNvSpPr>
          <p:nvPr>
            <p:ph type="title"/>
          </p:nvPr>
        </p:nvSpPr>
        <p:spPr/>
        <p:txBody>
          <a:bodyPr/>
          <a:lstStyle/>
          <a:p>
            <a:r>
              <a:rPr lang="en-US" sz="4000" b="1" dirty="0">
                <a:latin typeface="Times New Roman" panose="02020603050405020304" pitchFamily="18" charset="0"/>
                <a:cs typeface="Times New Roman" panose="02020603050405020304" pitchFamily="18" charset="0"/>
              </a:rPr>
              <a:t>Frequently Asked Questions</a:t>
            </a:r>
            <a:br>
              <a:rPr lang="en-US" dirty="0"/>
            </a:br>
            <a:endParaRPr lang="en-US" dirty="0"/>
          </a:p>
        </p:txBody>
      </p:sp>
      <p:sp>
        <p:nvSpPr>
          <p:cNvPr id="3" name="Content Placeholder 2">
            <a:extLst>
              <a:ext uri="{FF2B5EF4-FFF2-40B4-BE49-F238E27FC236}">
                <a16:creationId xmlns:a16="http://schemas.microsoft.com/office/drawing/2014/main" id="{3830ECFE-A279-467C-A10B-10E296317BE2}"/>
              </a:ext>
            </a:extLst>
          </p:cNvPr>
          <p:cNvSpPr>
            <a:spLocks noGrp="1"/>
          </p:cNvSpPr>
          <p:nvPr>
            <p:ph idx="1"/>
          </p:nvPr>
        </p:nvSpPr>
        <p:spPr>
          <a:xfrm>
            <a:off x="677333" y="1425039"/>
            <a:ext cx="8870427" cy="5035918"/>
          </a:xfrm>
        </p:spPr>
        <p:txBody>
          <a:bodyPr>
            <a:noAutofit/>
          </a:bodyPr>
          <a:lstStyle/>
          <a:p>
            <a:pP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Who pays for Gardenview Services?</a:t>
            </a: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Gardenview is Medicare-certified. Skilled nursing care and rehabilitation services are typically paid for by Medicare during a short-term stay.</a:t>
            </a: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Upon permanent placement in Gardenview, the resident will pay the monthly service fee for his/her last-occupied living unit. Routine nursing care is covered by your Residence and Care Agreement at no additional cost with the exception of pre-existing conditions.</a:t>
            </a:r>
          </a:p>
          <a:p>
            <a:pPr marL="349250" indent="0">
              <a:buNone/>
            </a:pPr>
            <a:r>
              <a:rPr lang="en-US" sz="2400" dirty="0">
                <a:solidFill>
                  <a:schemeClr val="tx1"/>
                </a:solidFill>
                <a:latin typeface="Times New Roman" panose="02020603050405020304" pitchFamily="18" charset="0"/>
                <a:cs typeface="Times New Roman" panose="02020603050405020304" pitchFamily="18" charset="0"/>
              </a:rPr>
              <a:t>If the permanent placement is due to the pre-existing condition diagnosis documented in his/her contract, Residents will pay the per-diem rate for one year and thereafter pay the monthly service fee. </a:t>
            </a:r>
          </a:p>
          <a:p>
            <a:endParaRPr lang="en-US" sz="2000" dirty="0"/>
          </a:p>
        </p:txBody>
      </p:sp>
      <p:sp>
        <p:nvSpPr>
          <p:cNvPr id="5" name="Slide Number Placeholder 4">
            <a:extLst>
              <a:ext uri="{FF2B5EF4-FFF2-40B4-BE49-F238E27FC236}">
                <a16:creationId xmlns:a16="http://schemas.microsoft.com/office/drawing/2014/main" id="{DAB30F1C-22E0-40FC-B863-BAA1B781B410}"/>
              </a:ext>
            </a:extLst>
          </p:cNvPr>
          <p:cNvSpPr>
            <a:spLocks noGrp="1"/>
          </p:cNvSpPr>
          <p:nvPr>
            <p:ph type="sldNum" sz="quarter" idx="12"/>
          </p:nvPr>
        </p:nvSpPr>
        <p:spPr/>
        <p:txBody>
          <a:bodyPr/>
          <a:lstStyle/>
          <a:p>
            <a:fld id="{88FFC62C-5EC6-4EBF-B006-6240896BD909}" type="slidenum">
              <a:rPr lang="en-US" smtClean="0"/>
              <a:t>29</a:t>
            </a:fld>
            <a:endParaRPr lang="en-US" dirty="0"/>
          </a:p>
        </p:txBody>
      </p:sp>
    </p:spTree>
    <p:extLst>
      <p:ext uri="{BB962C8B-B14F-4D97-AF65-F5344CB8AC3E}">
        <p14:creationId xmlns:p14="http://schemas.microsoft.com/office/powerpoint/2010/main" val="341127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760412" y="434907"/>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Healthcare Team</a:t>
            </a: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idx="1"/>
          </p:nvPr>
        </p:nvSpPr>
        <p:spPr>
          <a:xfrm>
            <a:off x="760412" y="1245534"/>
            <a:ext cx="9905999" cy="4996584"/>
          </a:xfrm>
        </p:spPr>
        <p:txBody>
          <a:bodyPr>
            <a:normAutofit fontScale="85000" lnSpcReduction="20000"/>
          </a:bodyPr>
          <a:lstStyle/>
          <a:p>
            <a:pPr marL="0" indent="0">
              <a:buNone/>
            </a:pPr>
            <a:r>
              <a:rPr lang="en-US" sz="2000" b="1" dirty="0">
                <a:latin typeface="Times New Roman" panose="02020603050405020304" pitchFamily="18" charset="0"/>
                <a:cs typeface="Times New Roman" panose="02020603050405020304" pitchFamily="18" charset="0"/>
              </a:rPr>
              <a:t>Senior Management</a:t>
            </a:r>
          </a:p>
          <a:p>
            <a:pPr marL="34290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Jim Freehling, President/CEO, Licensed Administrator</a:t>
            </a:r>
          </a:p>
          <a:p>
            <a:pPr marL="34290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Sue Kirkpatrick, EVP/COO, Licensed Administrator – Gardenview and Andover</a:t>
            </a:r>
          </a:p>
          <a:p>
            <a:pPr marL="34290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Erin Finn, SVP/CFO</a:t>
            </a:r>
          </a:p>
          <a:p>
            <a:pPr marL="34290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Kim Pratt, VP/CHRO</a:t>
            </a:r>
          </a:p>
          <a:p>
            <a:pPr marL="34290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Cherie Noe, MD, Medical Director, Board Certified Geriatric &amp; Internal Medicine</a:t>
            </a:r>
          </a:p>
          <a:p>
            <a:pPr marL="0" lvl="1"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ea typeface="Tahoma" panose="020B0604030504040204" pitchFamily="34" charset="0"/>
                <a:cs typeface="Times New Roman" panose="02020603050405020304" pitchFamily="18" charset="0"/>
              </a:rPr>
              <a:t>Healthcare Directors, Social Services, Rehabilitation Services</a:t>
            </a:r>
          </a:p>
          <a:p>
            <a:pPr marL="40005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Christine Bouchard, LICSW, Director of Resident Health &amp; Babson Assisted Care</a:t>
            </a:r>
          </a:p>
          <a:p>
            <a:pPr marL="40005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Josephine Cronin, RN, MBA, RACCT, Director of Resident Nursing Services </a:t>
            </a:r>
          </a:p>
          <a:p>
            <a:pPr marL="40005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Vanessa Vega, BSN, CDP, Director Andover Assisted Care</a:t>
            </a:r>
          </a:p>
          <a:p>
            <a:pPr marL="400050" lvl="1"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Furtuna Risom, RN, Director of Nursing Services</a:t>
            </a:r>
          </a:p>
          <a:p>
            <a:pPr marL="400050" lvl="1" indent="-342900">
              <a:buFont typeface="Wingdings" panose="05000000000000000000" pitchFamily="2" charset="2"/>
              <a:buChar char="§"/>
            </a:pPr>
            <a:r>
              <a:rPr lang="en-US" sz="2000" dirty="0">
                <a:latin typeface="Times New Roman" panose="02020603050405020304" pitchFamily="18" charset="0"/>
                <a:ea typeface="Tahoma" panose="020B0604030504040204" pitchFamily="34" charset="0"/>
                <a:cs typeface="Times New Roman" panose="02020603050405020304" pitchFamily="18" charset="0"/>
              </a:rPr>
              <a:t>Marissa Gadacy, LICSW, Resident Health &amp; Babson</a:t>
            </a:r>
          </a:p>
          <a:p>
            <a:pPr marL="400050" lvl="1" indent="-342900">
              <a:buFont typeface="Wingdings" panose="05000000000000000000" pitchFamily="2" charset="2"/>
              <a:buChar char="§"/>
            </a:pPr>
            <a:r>
              <a:rPr lang="en-US" sz="2000" dirty="0">
                <a:latin typeface="Times New Roman" panose="02020603050405020304" pitchFamily="18" charset="0"/>
                <a:ea typeface="Tahoma" panose="020B0604030504040204" pitchFamily="34" charset="0"/>
                <a:cs typeface="Times New Roman" panose="02020603050405020304" pitchFamily="18" charset="0"/>
              </a:rPr>
              <a:t>Ariane Loeb, MSW, LCSW, Andover &amp; Gardenview</a:t>
            </a:r>
          </a:p>
          <a:p>
            <a:pPr marL="400050" lvl="1" indent="-342900">
              <a:buFont typeface="Wingdings" panose="05000000000000000000" pitchFamily="2" charset="2"/>
              <a:buChar char="§"/>
            </a:pPr>
            <a:r>
              <a:rPr lang="de-DE" sz="2000" dirty="0">
                <a:latin typeface="Times New Roman" panose="02020603050405020304" pitchFamily="18" charset="0"/>
                <a:ea typeface="Tahoma" panose="020B0604030504040204" pitchFamily="34" charset="0"/>
                <a:cs typeface="Times New Roman" panose="02020603050405020304" pitchFamily="18" charset="0"/>
              </a:rPr>
              <a:t>Elena Halstrom, PhD, Rehab Coordinator, Select Rehabilitation</a:t>
            </a:r>
            <a:endParaRPr lang="en-US" sz="20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72179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AEB50C1-CB6E-4CA3-B924-87A51A3B6BD1}"/>
              </a:ext>
            </a:extLst>
          </p:cNvPr>
          <p:cNvSpPr>
            <a:spLocks noGrp="1"/>
          </p:cNvSpPr>
          <p:nvPr>
            <p:ph idx="1"/>
          </p:nvPr>
        </p:nvSpPr>
        <p:spPr>
          <a:xfrm>
            <a:off x="677334" y="637674"/>
            <a:ext cx="10324041" cy="5823283"/>
          </a:xfrm>
        </p:spPr>
        <p:txBody>
          <a:bodyPr>
            <a:noAutofit/>
          </a:bodyPr>
          <a:lstStyle/>
          <a:p>
            <a:pP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What Services are available in Gardenview? </a:t>
            </a:r>
          </a:p>
          <a:p>
            <a:pPr>
              <a:buFont typeface="Wingdings" panose="05000000000000000000" pitchFamily="2" charset="2"/>
              <a:buChar char="§"/>
            </a:pPr>
            <a:endParaRPr lang="en-US" sz="800" b="1" dirty="0">
              <a:solidFill>
                <a:schemeClr val="tx1"/>
              </a:solidFill>
              <a:latin typeface="Times New Roman" panose="02020603050405020304" pitchFamily="18" charset="0"/>
              <a:cs typeface="Times New Roman" panose="02020603050405020304" pitchFamily="18" charset="0"/>
            </a:endParaRP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Nursing services </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Social services </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Activity programs </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Three meals per day</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Dietician services </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Housekeeping &amp; flat linen services</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Pharmacy, medication &amp; consultation</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Physician Services (BI/Lahey Doctors’ Group)</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Laboratory</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Radiology</a:t>
            </a:r>
          </a:p>
          <a:p>
            <a:pPr marL="685800">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Hospice </a:t>
            </a: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   </a:t>
            </a:r>
          </a:p>
          <a:p>
            <a:pPr marL="685800">
              <a:buFont typeface="Wingdings" panose="05000000000000000000" pitchFamily="2" charset="2"/>
              <a:buChar char="§"/>
            </a:pPr>
            <a:endParaRPr lang="en-US" sz="2200" dirty="0">
              <a:solidFill>
                <a:schemeClr val="tx1"/>
              </a:solidFill>
              <a:latin typeface="Times New Roman" panose="02020603050405020304" pitchFamily="18" charset="0"/>
              <a:cs typeface="Times New Roman" panose="02020603050405020304" pitchFamily="18" charset="0"/>
            </a:endParaRPr>
          </a:p>
          <a:p>
            <a:pPr marL="685800">
              <a:buFont typeface="Wingdings" panose="05000000000000000000" pitchFamily="2" charset="2"/>
              <a:buChar char="§"/>
            </a:pPr>
            <a:endParaRPr lang="en-US" sz="2200" dirty="0">
              <a:solidFill>
                <a:schemeClr val="tx1"/>
              </a:solidFill>
              <a:latin typeface="Times New Roman" panose="02020603050405020304" pitchFamily="18" charset="0"/>
              <a:cs typeface="Times New Roman" panose="02020603050405020304" pitchFamily="18" charset="0"/>
            </a:endParaRPr>
          </a:p>
          <a:p>
            <a:endParaRPr lang="en-US" sz="2000" dirty="0"/>
          </a:p>
        </p:txBody>
      </p:sp>
      <p:sp>
        <p:nvSpPr>
          <p:cNvPr id="3" name="Slide Number Placeholder 2">
            <a:extLst>
              <a:ext uri="{FF2B5EF4-FFF2-40B4-BE49-F238E27FC236}">
                <a16:creationId xmlns:a16="http://schemas.microsoft.com/office/drawing/2014/main" id="{309DA5B3-CB42-4B10-9705-E3F5B5B15A9A}"/>
              </a:ext>
            </a:extLst>
          </p:cNvPr>
          <p:cNvSpPr>
            <a:spLocks noGrp="1"/>
          </p:cNvSpPr>
          <p:nvPr>
            <p:ph type="sldNum" sz="quarter" idx="12"/>
          </p:nvPr>
        </p:nvSpPr>
        <p:spPr/>
        <p:txBody>
          <a:bodyPr/>
          <a:lstStyle/>
          <a:p>
            <a:fld id="{88FFC62C-5EC6-4EBF-B006-6240896BD909}" type="slidenum">
              <a:rPr lang="en-US" smtClean="0"/>
              <a:t>30</a:t>
            </a:fld>
            <a:endParaRPr lang="en-US" dirty="0"/>
          </a:p>
        </p:txBody>
      </p:sp>
    </p:spTree>
    <p:extLst>
      <p:ext uri="{BB962C8B-B14F-4D97-AF65-F5344CB8AC3E}">
        <p14:creationId xmlns:p14="http://schemas.microsoft.com/office/powerpoint/2010/main" val="1501345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98195-A3C7-4332-AEFC-54C97C6F6611}"/>
              </a:ext>
            </a:extLst>
          </p:cNvPr>
          <p:cNvSpPr>
            <a:spLocks noGrp="1"/>
          </p:cNvSpPr>
          <p:nvPr>
            <p:ph idx="1"/>
          </p:nvPr>
        </p:nvSpPr>
        <p:spPr>
          <a:xfrm>
            <a:off x="673767" y="629392"/>
            <a:ext cx="8683989" cy="6024070"/>
          </a:xfrm>
        </p:spPr>
        <p:txBody>
          <a:bodyPr>
            <a:normAutofit/>
          </a:bodyPr>
          <a:lstStyle/>
          <a:p>
            <a:pP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Non-Covered Services: Private Aides and Companions</a:t>
            </a:r>
          </a:p>
          <a:p>
            <a:pPr>
              <a:buFont typeface="Wingdings" panose="05000000000000000000" pitchFamily="2" charset="2"/>
              <a:buChar char="§"/>
            </a:pPr>
            <a:endParaRPr lang="en-US" sz="900" dirty="0">
              <a:solidFill>
                <a:schemeClr val="tx1"/>
              </a:solidFill>
              <a:latin typeface="Times New Roman" panose="02020603050405020304" pitchFamily="18" charset="0"/>
              <a:cs typeface="Times New Roman" panose="02020603050405020304" pitchFamily="18" charset="0"/>
            </a:endParaRP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Gardenview has a more consistent staffing ratio than most nursing centers. If a resident wishes to supplement their care by using private nursing assistants or companions, Residents should consult the Social Worker for a list of Brookhaven approved agencies. </a:t>
            </a:r>
          </a:p>
          <a:p>
            <a:pPr marL="349250" indent="0">
              <a:buNone/>
            </a:pPr>
            <a:endParaRPr lang="en-US" sz="2200" dirty="0">
              <a:solidFill>
                <a:schemeClr val="tx1"/>
              </a:solidFill>
              <a:latin typeface="Times New Roman" panose="02020603050405020304" pitchFamily="18" charset="0"/>
              <a:cs typeface="Times New Roman" panose="02020603050405020304" pitchFamily="18" charset="0"/>
            </a:endParaRPr>
          </a:p>
          <a:p>
            <a:pPr marL="349250" indent="0">
              <a:buNone/>
            </a:pPr>
            <a:r>
              <a:rPr lang="en-US" sz="2200" dirty="0">
                <a:solidFill>
                  <a:schemeClr val="tx1"/>
                </a:solidFill>
                <a:latin typeface="Times New Roman" panose="02020603050405020304" pitchFamily="18" charset="0"/>
                <a:cs typeface="Times New Roman" panose="02020603050405020304" pitchFamily="18" charset="0"/>
              </a:rPr>
              <a:t>Contract staff providing one to one care or companionship must meet all Federal long-term care training and orientation requirements of Gardenview prior to working in Gardenview. </a:t>
            </a:r>
          </a:p>
          <a:p>
            <a:pPr marL="349250" indent="0">
              <a:buNone/>
            </a:pPr>
            <a:endParaRPr lang="en-US" sz="2200" dirty="0">
              <a:solidFill>
                <a:schemeClr val="tx1"/>
              </a:solidFill>
              <a:latin typeface="Times New Roman" panose="02020603050405020304" pitchFamily="18" charset="0"/>
              <a:cs typeface="Times New Roman" panose="02020603050405020304" pitchFamily="18" charset="0"/>
            </a:endParaRPr>
          </a:p>
          <a:p>
            <a:pPr marL="349250" indent="0">
              <a:buNone/>
              <a:tabLst>
                <a:tab pos="682625" algn="l"/>
              </a:tabLst>
            </a:pPr>
            <a:r>
              <a:rPr lang="en-US" sz="2200" dirty="0">
                <a:solidFill>
                  <a:schemeClr val="tx1"/>
                </a:solidFill>
                <a:latin typeface="Times New Roman" panose="02020603050405020304" pitchFamily="18" charset="0"/>
                <a:cs typeface="Times New Roman" panose="02020603050405020304" pitchFamily="18" charset="0"/>
              </a:rPr>
              <a:t>The cost of private aides, companions, and other private contractors is at the resident’s expense.</a:t>
            </a:r>
          </a:p>
          <a:p>
            <a:endParaRPr lang="en-US" dirty="0"/>
          </a:p>
        </p:txBody>
      </p:sp>
      <p:sp>
        <p:nvSpPr>
          <p:cNvPr id="4" name="Slide Number Placeholder 3">
            <a:extLst>
              <a:ext uri="{FF2B5EF4-FFF2-40B4-BE49-F238E27FC236}">
                <a16:creationId xmlns:a16="http://schemas.microsoft.com/office/drawing/2014/main" id="{74C8E54E-01EA-4D17-8DB5-4764E3DC23B8}"/>
              </a:ext>
            </a:extLst>
          </p:cNvPr>
          <p:cNvSpPr>
            <a:spLocks noGrp="1"/>
          </p:cNvSpPr>
          <p:nvPr>
            <p:ph type="sldNum" sz="quarter" idx="12"/>
          </p:nvPr>
        </p:nvSpPr>
        <p:spPr/>
        <p:txBody>
          <a:bodyPr/>
          <a:lstStyle/>
          <a:p>
            <a:fld id="{88FFC62C-5EC6-4EBF-B006-6240896BD909}" type="slidenum">
              <a:rPr lang="en-US" smtClean="0"/>
              <a:t>31</a:t>
            </a:fld>
            <a:endParaRPr lang="en-US" dirty="0"/>
          </a:p>
        </p:txBody>
      </p:sp>
    </p:spTree>
    <p:extLst>
      <p:ext uri="{BB962C8B-B14F-4D97-AF65-F5344CB8AC3E}">
        <p14:creationId xmlns:p14="http://schemas.microsoft.com/office/powerpoint/2010/main" val="985084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267" y="640261"/>
            <a:ext cx="8596668" cy="5433161"/>
          </a:xfrm>
        </p:spPr>
        <p:txBody>
          <a:bodyPr>
            <a:normAutofit lnSpcReduction="10000"/>
          </a:bodyPr>
          <a:lstStyle/>
          <a:p>
            <a:pPr>
              <a:buFont typeface="Wingdings" panose="05000000000000000000" pitchFamily="2" charset="2"/>
              <a:buChar char="§"/>
            </a:pPr>
            <a:endParaRPr lang="en-US" sz="2400"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600" b="1" dirty="0">
                <a:solidFill>
                  <a:schemeClr val="tx1"/>
                </a:solidFill>
                <a:latin typeface="Times New Roman" panose="02020603050405020304" pitchFamily="18" charset="0"/>
                <a:cs typeface="Times New Roman" panose="02020603050405020304" pitchFamily="18" charset="0"/>
              </a:rPr>
              <a:t>Non-Covered Services: Transportation</a:t>
            </a:r>
          </a:p>
          <a:p>
            <a:pPr marL="341312" indent="0">
              <a:buNone/>
              <a:tabLst>
                <a:tab pos="682625" algn="l"/>
              </a:tabLst>
            </a:pPr>
            <a:r>
              <a:rPr lang="en-US" sz="2400" dirty="0">
                <a:solidFill>
                  <a:schemeClr val="tx1"/>
                </a:solidFill>
                <a:latin typeface="Times New Roman" panose="02020603050405020304" pitchFamily="18" charset="0"/>
                <a:cs typeface="Times New Roman" panose="02020603050405020304" pitchFamily="18" charset="0"/>
              </a:rPr>
              <a:t>In some limited cases, Medicare may cover ambulance services. Most transportation services to outside appointments are at the Resident’s expense. </a:t>
            </a:r>
          </a:p>
          <a:p>
            <a:pPr>
              <a:buFont typeface="Wingdings" panose="05000000000000000000" pitchFamily="2" charset="2"/>
              <a:buChar char="§"/>
            </a:pPr>
            <a:endParaRPr lang="en-US" sz="2400"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600" b="1" dirty="0">
                <a:solidFill>
                  <a:schemeClr val="tx1"/>
                </a:solidFill>
                <a:latin typeface="Times New Roman" panose="02020603050405020304" pitchFamily="18" charset="0"/>
                <a:cs typeface="Times New Roman" panose="02020603050405020304" pitchFamily="18" charset="0"/>
              </a:rPr>
              <a:t>What Services are not provided in Gardenview</a:t>
            </a:r>
          </a:p>
          <a:p>
            <a:pPr marL="341312" indent="0">
              <a:buNone/>
              <a:tabLst>
                <a:tab pos="682625" algn="l"/>
              </a:tabLst>
            </a:pPr>
            <a:r>
              <a:rPr lang="en-US" sz="2400" dirty="0">
                <a:solidFill>
                  <a:schemeClr val="tx1"/>
                </a:solidFill>
                <a:latin typeface="Times New Roman" panose="02020603050405020304" pitchFamily="18" charset="0"/>
                <a:cs typeface="Times New Roman" panose="02020603050405020304" pitchFamily="18" charset="0"/>
              </a:rPr>
              <a:t>Gardenview provides most Skilled Nursing Services, but does not provide:</a:t>
            </a:r>
          </a:p>
          <a:p>
            <a:pPr marL="684212">
              <a:buFont typeface="Wingdings" panose="05000000000000000000" pitchFamily="2" charset="2"/>
              <a:buChar char="§"/>
              <a:tabLst>
                <a:tab pos="682625" algn="l"/>
              </a:tabLst>
            </a:pPr>
            <a:r>
              <a:rPr lang="en-US" sz="2400" dirty="0">
                <a:solidFill>
                  <a:schemeClr val="tx1"/>
                </a:solidFill>
                <a:latin typeface="Times New Roman" panose="02020603050405020304" pitchFamily="18" charset="0"/>
                <a:cs typeface="Times New Roman" panose="02020603050405020304" pitchFamily="18" charset="0"/>
              </a:rPr>
              <a:t>Intravenous Therapy</a:t>
            </a:r>
          </a:p>
          <a:p>
            <a:pPr marL="684212">
              <a:buFont typeface="Wingdings" panose="05000000000000000000" pitchFamily="2" charset="2"/>
              <a:buChar char="§"/>
              <a:tabLst>
                <a:tab pos="682625" algn="l"/>
              </a:tabLst>
            </a:pPr>
            <a:r>
              <a:rPr lang="en-US" sz="2400" dirty="0">
                <a:solidFill>
                  <a:schemeClr val="tx1"/>
                </a:solidFill>
                <a:latin typeface="Times New Roman" panose="02020603050405020304" pitchFamily="18" charset="0"/>
                <a:cs typeface="Times New Roman" panose="02020603050405020304" pitchFamily="18" charset="0"/>
              </a:rPr>
              <a:t>Ventilator Care</a:t>
            </a:r>
          </a:p>
          <a:p>
            <a:pPr marL="684212">
              <a:buFont typeface="Wingdings" panose="05000000000000000000" pitchFamily="2" charset="2"/>
              <a:buChar char="§"/>
              <a:tabLst>
                <a:tab pos="682625" algn="l"/>
              </a:tabLst>
            </a:pPr>
            <a:r>
              <a:rPr lang="en-US" sz="2400" dirty="0">
                <a:solidFill>
                  <a:schemeClr val="tx1"/>
                </a:solidFill>
                <a:latin typeface="Times New Roman" panose="02020603050405020304" pitchFamily="18" charset="0"/>
                <a:cs typeface="Times New Roman" panose="02020603050405020304" pitchFamily="18" charset="0"/>
              </a:rPr>
              <a:t>Dialysis Care</a:t>
            </a:r>
          </a:p>
          <a:p>
            <a:pPr marL="682625" indent="-341313">
              <a:buFont typeface="Wingdings" panose="05000000000000000000" pitchFamily="2" charset="2"/>
              <a:buChar char="§"/>
              <a:tabLst>
                <a:tab pos="682625" algn="l"/>
              </a:tabLst>
            </a:pPr>
            <a:endParaRPr lang="en-US" sz="19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189AFD6-2195-42C4-966C-D986100F0BEA}"/>
              </a:ext>
            </a:extLst>
          </p:cNvPr>
          <p:cNvSpPr>
            <a:spLocks noGrp="1"/>
          </p:cNvSpPr>
          <p:nvPr>
            <p:ph type="sldNum" sz="quarter" idx="12"/>
          </p:nvPr>
        </p:nvSpPr>
        <p:spPr/>
        <p:txBody>
          <a:bodyPr/>
          <a:lstStyle/>
          <a:p>
            <a:fld id="{88FFC62C-5EC6-4EBF-B006-6240896BD909}" type="slidenum">
              <a:rPr lang="en-US" smtClean="0"/>
              <a:t>32</a:t>
            </a:fld>
            <a:endParaRPr lang="en-US" dirty="0"/>
          </a:p>
        </p:txBody>
      </p:sp>
    </p:spTree>
    <p:extLst>
      <p:ext uri="{BB962C8B-B14F-4D97-AF65-F5344CB8AC3E}">
        <p14:creationId xmlns:p14="http://schemas.microsoft.com/office/powerpoint/2010/main" val="2711306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50B7-E05E-49D7-A783-F055076DD478}"/>
              </a:ext>
            </a:extLst>
          </p:cNvPr>
          <p:cNvSpPr>
            <a:spLocks noGrp="1"/>
          </p:cNvSpPr>
          <p:nvPr>
            <p:ph type="title"/>
          </p:nvPr>
        </p:nvSpPr>
        <p:spPr>
          <a:xfrm>
            <a:off x="677334" y="172193"/>
            <a:ext cx="8596668" cy="951213"/>
          </a:xfrm>
        </p:spPr>
        <p:txBody>
          <a:bodyPr>
            <a:normAutofit fontScale="90000"/>
          </a:bodyPr>
          <a:lstStyle/>
          <a:p>
            <a:r>
              <a:rPr lang="en-US" sz="4400" b="1" dirty="0">
                <a:latin typeface="Times New Roman" panose="02020603050405020304" pitchFamily="18" charset="0"/>
                <a:cs typeface="Times New Roman" panose="02020603050405020304" pitchFamily="18" charset="0"/>
              </a:rPr>
              <a:t>Memory Care Across The Healthcare Continuum </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084F9854-8136-4848-8641-0664A6652C97}"/>
              </a:ext>
            </a:extLst>
          </p:cNvPr>
          <p:cNvSpPr>
            <a:spLocks noGrp="1"/>
          </p:cNvSpPr>
          <p:nvPr>
            <p:ph sz="half" idx="2"/>
          </p:nvPr>
        </p:nvSpPr>
        <p:spPr>
          <a:xfrm>
            <a:off x="677333" y="1581150"/>
            <a:ext cx="9257241" cy="4825337"/>
          </a:xfrm>
        </p:spPr>
        <p:txBody>
          <a:bodyPr>
            <a:noAutofit/>
          </a:bodyPr>
          <a:lstStyle/>
          <a:p>
            <a:pPr lvl="0">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Nursing care with consistent staff assignments.</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Andover and Gardenview have Door Alerts and Wanderguard capabilities. </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Babson main doors can be alarmed.</a:t>
            </a:r>
            <a:endParaRPr lang="en-US" sz="2100" dirty="0">
              <a:solidFill>
                <a:prstClr val="black"/>
              </a:solidFill>
              <a:latin typeface="Times New Roman" panose="02020603050405020304" pitchFamily="18" charset="0"/>
              <a:cs typeface="Times New Roman" panose="02020603050405020304" pitchFamily="18" charset="0"/>
            </a:endParaRPr>
          </a:p>
          <a:p>
            <a:pPr lvl="0">
              <a:buClr>
                <a:srgbClr val="4A66AC"/>
              </a:buClr>
              <a:buFont typeface="Wingdings" panose="05000000000000000000" pitchFamily="2" charset="2"/>
              <a:buChar char="§"/>
            </a:pPr>
            <a:r>
              <a:rPr lang="en-US" sz="2100" dirty="0">
                <a:solidFill>
                  <a:prstClr val="black"/>
                </a:solidFill>
                <a:latin typeface="Times New Roman" panose="02020603050405020304" pitchFamily="18" charset="0"/>
                <a:cs typeface="Times New Roman" panose="02020603050405020304" pitchFamily="18" charset="0"/>
              </a:rPr>
              <a:t>Personal calendar management and transportation to in-community appointments.</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Mobility assistance &amp; daily seated exercise program.</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Daily therapeutic recreational programming and activities.</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Family and Resident support through Social Services. </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In-house Physician and Nurse Practitioner option.</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Hospice Care support.</a:t>
            </a:r>
          </a:p>
          <a:p>
            <a:pPr lvl="0">
              <a:buFont typeface="Wingdings" panose="05000000000000000000" pitchFamily="2" charset="2"/>
              <a:buChar char="§"/>
            </a:pPr>
            <a:r>
              <a:rPr lang="en-US" sz="2100" dirty="0">
                <a:solidFill>
                  <a:schemeClr val="tx1"/>
                </a:solidFill>
                <a:latin typeface="Times New Roman" panose="02020603050405020304" pitchFamily="18" charset="0"/>
                <a:cs typeface="Times New Roman" panose="02020603050405020304" pitchFamily="18" charset="0"/>
              </a:rPr>
              <a:t>Supplemental private care is available at the Resident expense. </a:t>
            </a:r>
            <a:endParaRPr lang="en-US" sz="2100" b="1"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45BF11C-4C28-499F-BFD5-A82F611CA17D}"/>
              </a:ext>
            </a:extLst>
          </p:cNvPr>
          <p:cNvSpPr>
            <a:spLocks noGrp="1"/>
          </p:cNvSpPr>
          <p:nvPr>
            <p:ph type="sldNum" sz="quarter" idx="12"/>
          </p:nvPr>
        </p:nvSpPr>
        <p:spPr/>
        <p:txBody>
          <a:bodyPr/>
          <a:lstStyle/>
          <a:p>
            <a:fld id="{88FFC62C-5EC6-4EBF-B006-6240896BD909}" type="slidenum">
              <a:rPr lang="en-US" smtClean="0"/>
              <a:t>33</a:t>
            </a:fld>
            <a:endParaRPr lang="en-US" dirty="0"/>
          </a:p>
        </p:txBody>
      </p:sp>
    </p:spTree>
    <p:extLst>
      <p:ext uri="{BB962C8B-B14F-4D97-AF65-F5344CB8AC3E}">
        <p14:creationId xmlns:p14="http://schemas.microsoft.com/office/powerpoint/2010/main" val="3440495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67F9-6705-4623-9107-71DFFCA90B83}"/>
              </a:ext>
            </a:extLst>
          </p:cNvPr>
          <p:cNvSpPr>
            <a:spLocks noGrp="1"/>
          </p:cNvSpPr>
          <p:nvPr>
            <p:ph type="title"/>
          </p:nvPr>
        </p:nvSpPr>
        <p:spPr>
          <a:xfrm>
            <a:off x="677334" y="266610"/>
            <a:ext cx="8596668" cy="1320800"/>
          </a:xfrm>
        </p:spPr>
        <p:txBody>
          <a:bodyPr>
            <a:normAutofit fontScale="90000"/>
          </a:bodyPr>
          <a:lstStyle/>
          <a:p>
            <a:r>
              <a:rPr lang="en-US" sz="4400" b="1" dirty="0">
                <a:latin typeface="Times New Roman" panose="02020603050405020304" pitchFamily="18" charset="0"/>
                <a:cs typeface="Times New Roman" panose="02020603050405020304" pitchFamily="18" charset="0"/>
              </a:rPr>
              <a:t>Memory Care - Healthcare Units </a:t>
            </a:r>
            <a:br>
              <a:rPr lang="en-US" sz="44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Social &amp; Recreational Programs</a:t>
            </a:r>
          </a:p>
        </p:txBody>
      </p:sp>
      <p:sp>
        <p:nvSpPr>
          <p:cNvPr id="3" name="Content Placeholder 2">
            <a:extLst>
              <a:ext uri="{FF2B5EF4-FFF2-40B4-BE49-F238E27FC236}">
                <a16:creationId xmlns:a16="http://schemas.microsoft.com/office/drawing/2014/main" id="{E723D812-4812-4651-A40F-8D759C1B6405}"/>
              </a:ext>
            </a:extLst>
          </p:cNvPr>
          <p:cNvSpPr>
            <a:spLocks noGrp="1"/>
          </p:cNvSpPr>
          <p:nvPr>
            <p:ph idx="1"/>
          </p:nvPr>
        </p:nvSpPr>
        <p:spPr>
          <a:xfrm>
            <a:off x="201084" y="1511300"/>
            <a:ext cx="9400116" cy="5080090"/>
          </a:xfrm>
        </p:spPr>
        <p:txBody>
          <a:bodyPr>
            <a:normAutofit fontScale="85000" lnSpcReduction="20000"/>
          </a:bodyPr>
          <a:lstStyle/>
          <a:p>
            <a:endParaRPr lang="en-US" dirty="0"/>
          </a:p>
          <a:p>
            <a:pPr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Group programs are selected based on residents’ ability to participate and cognitive abilities.  One-to-one engagement/programming can only be supported with private help. </a:t>
            </a:r>
          </a:p>
          <a:p>
            <a:pPr marL="457200" lvl="1" indent="0" fontAlgn="base">
              <a:buNone/>
            </a:pPr>
            <a:endParaRPr lang="en-US" sz="14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Programs are scheduled around the most optimal times for residents: late mornings, after lunch and before/after dinner, to ensure a high level of participation.</a:t>
            </a:r>
          </a:p>
          <a:p>
            <a:pPr marL="457200" lvl="1" indent="0" fontAlgn="base">
              <a:buNone/>
            </a:pPr>
            <a:endParaRPr lang="en-US" sz="14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Care staff invite, encourage and transport residents to programs both on and off the units.  Healthcare residents may choose to decline programs. Program participation is impacted by a resident’s current cognitive state and stamina (advanced age).</a:t>
            </a:r>
          </a:p>
          <a:p>
            <a:pPr marL="457200" lvl="1" indent="0" fontAlgn="base">
              <a:buNone/>
            </a:pPr>
            <a:endParaRPr lang="en-US" sz="14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Programs include a variety of brain games, crafts, and social gatherings around food, music and facilitated reminiscing.</a:t>
            </a:r>
          </a:p>
          <a:p>
            <a:endParaRPr lang="en-US" dirty="0"/>
          </a:p>
        </p:txBody>
      </p:sp>
      <p:sp>
        <p:nvSpPr>
          <p:cNvPr id="4" name="Slide Number Placeholder 3">
            <a:extLst>
              <a:ext uri="{FF2B5EF4-FFF2-40B4-BE49-F238E27FC236}">
                <a16:creationId xmlns:a16="http://schemas.microsoft.com/office/drawing/2014/main" id="{ADE6A528-CBFC-4A7E-A66A-FD0BA2EC62AA}"/>
              </a:ext>
            </a:extLst>
          </p:cNvPr>
          <p:cNvSpPr>
            <a:spLocks noGrp="1"/>
          </p:cNvSpPr>
          <p:nvPr>
            <p:ph type="sldNum" sz="quarter" idx="12"/>
          </p:nvPr>
        </p:nvSpPr>
        <p:spPr/>
        <p:txBody>
          <a:bodyPr/>
          <a:lstStyle/>
          <a:p>
            <a:fld id="{88FFC62C-5EC6-4EBF-B006-6240896BD909}" type="slidenum">
              <a:rPr lang="en-US" smtClean="0"/>
              <a:t>34</a:t>
            </a:fld>
            <a:endParaRPr lang="en-US" dirty="0"/>
          </a:p>
        </p:txBody>
      </p:sp>
    </p:spTree>
    <p:extLst>
      <p:ext uri="{BB962C8B-B14F-4D97-AF65-F5344CB8AC3E}">
        <p14:creationId xmlns:p14="http://schemas.microsoft.com/office/powerpoint/2010/main" val="1477558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67F9-6705-4623-9107-71DFFCA90B83}"/>
              </a:ext>
            </a:extLst>
          </p:cNvPr>
          <p:cNvSpPr>
            <a:spLocks noGrp="1"/>
          </p:cNvSpPr>
          <p:nvPr>
            <p:ph type="title"/>
          </p:nvPr>
        </p:nvSpPr>
        <p:spPr>
          <a:xfrm>
            <a:off x="677334" y="333375"/>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Memory Care - Healthcare Units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Social &amp; Recreational Programs</a:t>
            </a:r>
          </a:p>
        </p:txBody>
      </p:sp>
      <p:sp>
        <p:nvSpPr>
          <p:cNvPr id="3" name="Content Placeholder 2">
            <a:extLst>
              <a:ext uri="{FF2B5EF4-FFF2-40B4-BE49-F238E27FC236}">
                <a16:creationId xmlns:a16="http://schemas.microsoft.com/office/drawing/2014/main" id="{E723D812-4812-4651-A40F-8D759C1B6405}"/>
              </a:ext>
            </a:extLst>
          </p:cNvPr>
          <p:cNvSpPr>
            <a:spLocks noGrp="1"/>
          </p:cNvSpPr>
          <p:nvPr>
            <p:ph idx="1"/>
          </p:nvPr>
        </p:nvSpPr>
        <p:spPr>
          <a:xfrm>
            <a:off x="677334" y="1308763"/>
            <a:ext cx="8596668" cy="5330162"/>
          </a:xfrm>
        </p:spPr>
        <p:txBody>
          <a:bodyPr>
            <a:normAutofit lnSpcReduction="10000"/>
          </a:bodyPr>
          <a:lstStyle/>
          <a:p>
            <a:endParaRPr lang="en-US" dirty="0"/>
          </a:p>
          <a:p>
            <a:pPr marL="0" indent="0">
              <a:buNone/>
            </a:pPr>
            <a:r>
              <a:rPr lang="en-US" sz="2400" dirty="0">
                <a:latin typeface="Times New Roman" panose="02020603050405020304" pitchFamily="18" charset="0"/>
                <a:cs typeface="Times New Roman" panose="02020603050405020304" pitchFamily="18" charset="0"/>
              </a:rPr>
              <a:t>Music is a powerful way to enrich the lives of people living with dementia. In addition to its ability to make connections, studies have shown that music may help reduce agitation and improve behavioral issues.  </a:t>
            </a:r>
          </a:p>
          <a:p>
            <a:pPr marL="0" indent="0">
              <a:buNone/>
            </a:pPr>
            <a:r>
              <a:rPr lang="en-US" sz="2400" dirty="0">
                <a:latin typeface="Times New Roman" panose="02020603050405020304" pitchFamily="18" charset="0"/>
                <a:cs typeface="Times New Roman" panose="02020603050405020304" pitchFamily="18" charset="0"/>
              </a:rPr>
              <a:t>A variety of musicians, including Steve Gintz, MA, MT-BC, a board-certified music therapist and mental health counselor, and Dan Hart, a retired psychologist and musician with over 30 years of experience, provide both interactive and passive music listening opportunities.</a:t>
            </a:r>
          </a:p>
          <a:p>
            <a:pPr marL="0" indent="0">
              <a:buNone/>
            </a:pPr>
            <a:r>
              <a:rPr lang="en-US" sz="2400" dirty="0">
                <a:latin typeface="Times New Roman" panose="02020603050405020304" pitchFamily="18" charset="0"/>
                <a:cs typeface="Times New Roman" panose="02020603050405020304" pitchFamily="18" charset="0"/>
              </a:rPr>
              <a:t>Resident are encouraged to maintain their ties to the greater community by participating in dining and programs when interested and appropriate. Transportation, when needed is provided by unit staff. </a:t>
            </a:r>
          </a:p>
          <a:p>
            <a:endParaRPr lang="en-US" dirty="0"/>
          </a:p>
        </p:txBody>
      </p:sp>
      <p:sp>
        <p:nvSpPr>
          <p:cNvPr id="4" name="Slide Number Placeholder 3">
            <a:extLst>
              <a:ext uri="{FF2B5EF4-FFF2-40B4-BE49-F238E27FC236}">
                <a16:creationId xmlns:a16="http://schemas.microsoft.com/office/drawing/2014/main" id="{ADE6A528-CBFC-4A7E-A66A-FD0BA2EC62AA}"/>
              </a:ext>
            </a:extLst>
          </p:cNvPr>
          <p:cNvSpPr>
            <a:spLocks noGrp="1"/>
          </p:cNvSpPr>
          <p:nvPr>
            <p:ph type="sldNum" sz="quarter" idx="12"/>
          </p:nvPr>
        </p:nvSpPr>
        <p:spPr/>
        <p:txBody>
          <a:bodyPr/>
          <a:lstStyle/>
          <a:p>
            <a:fld id="{88FFC62C-5EC6-4EBF-B006-6240896BD909}" type="slidenum">
              <a:rPr lang="en-US" smtClean="0"/>
              <a:t>35</a:t>
            </a:fld>
            <a:endParaRPr lang="en-US" dirty="0"/>
          </a:p>
        </p:txBody>
      </p:sp>
    </p:spTree>
    <p:extLst>
      <p:ext uri="{BB962C8B-B14F-4D97-AF65-F5344CB8AC3E}">
        <p14:creationId xmlns:p14="http://schemas.microsoft.com/office/powerpoint/2010/main" val="497897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2DE8F-8C72-41AF-84A8-6B21B594E9DA}"/>
              </a:ext>
            </a:extLst>
          </p:cNvPr>
          <p:cNvSpPr>
            <a:spLocks noGrp="1"/>
          </p:cNvSpPr>
          <p:nvPr>
            <p:ph type="title"/>
          </p:nvPr>
        </p:nvSpPr>
        <p:spPr>
          <a:xfrm>
            <a:off x="677334" y="451513"/>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Staff Training - Healthcare Units </a:t>
            </a:r>
            <a:br>
              <a:rPr lang="en-US" dirty="0"/>
            </a:br>
            <a:endParaRPr lang="en-US" dirty="0"/>
          </a:p>
        </p:txBody>
      </p:sp>
      <p:sp>
        <p:nvSpPr>
          <p:cNvPr id="3" name="Content Placeholder 2">
            <a:extLst>
              <a:ext uri="{FF2B5EF4-FFF2-40B4-BE49-F238E27FC236}">
                <a16:creationId xmlns:a16="http://schemas.microsoft.com/office/drawing/2014/main" id="{0F964305-35E6-4359-BA03-43823D35021B}"/>
              </a:ext>
            </a:extLst>
          </p:cNvPr>
          <p:cNvSpPr>
            <a:spLocks noGrp="1"/>
          </p:cNvSpPr>
          <p:nvPr>
            <p:ph idx="1"/>
          </p:nvPr>
        </p:nvSpPr>
        <p:spPr>
          <a:xfrm>
            <a:off x="677334" y="1247775"/>
            <a:ext cx="9181041" cy="5334000"/>
          </a:xfrm>
        </p:spPr>
        <p:txBody>
          <a:bodyPr>
            <a:normAutofit fontScale="92500" lnSpcReduction="20000"/>
          </a:bodyPr>
          <a:lstStyle/>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Direct care staff are either Licensed Nurses or Certified Nursing Assistants. All staff are required to complete a 4-hour annual Dementia Training in addition to other required topic (see below).  </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Residents seeking information on dementia: </a:t>
            </a:r>
            <a:r>
              <a:rPr lang="en-US" sz="2400" u="sng" dirty="0">
                <a:latin typeface="Times New Roman" panose="02020603050405020304" pitchFamily="18" charset="0"/>
                <a:cs typeface="Times New Roman" panose="02020603050405020304" pitchFamily="18" charset="0"/>
              </a:rPr>
              <a:t>https://www.alz.org/help-support</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 addition, both Nurses and CNA’s complete annual licensure &amp; certification competencies in addition to requirements below:</a:t>
            </a:r>
          </a:p>
          <a:p>
            <a:pPr>
              <a:buFont typeface="Wingdings" panose="05000000000000000000" pitchFamily="2" charset="2"/>
              <a:buChar char="§"/>
            </a:pPr>
            <a:endParaRPr lang="en-US" sz="600" dirty="0">
              <a:latin typeface="Times New Roman" panose="02020603050405020304" pitchFamily="18" charset="0"/>
              <a:cs typeface="Times New Roman" panose="02020603050405020304" pitchFamily="18" charset="0"/>
            </a:endParaRP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HIPAA/Corporate Compliance </a:t>
            </a: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Infection Control/COVID Management	</a:t>
            </a: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Fire Safety/OSHA						</a:t>
            </a: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CPR/AED	</a:t>
            </a: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Meal Management/Choke Safety/Heimlich</a:t>
            </a: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Fall Prevention/Elopement</a:t>
            </a:r>
          </a:p>
          <a:p>
            <a:pPr marL="142875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Body Mechanics/Safe Mechanical Lift Operations . . . </a:t>
            </a:r>
          </a:p>
          <a:p>
            <a:pPr marL="1085850" indent="0">
              <a:buNone/>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E613B94-F55C-422C-B72F-F76772F6396D}"/>
              </a:ext>
            </a:extLst>
          </p:cNvPr>
          <p:cNvSpPr>
            <a:spLocks noGrp="1"/>
          </p:cNvSpPr>
          <p:nvPr>
            <p:ph type="sldNum" sz="quarter" idx="12"/>
          </p:nvPr>
        </p:nvSpPr>
        <p:spPr/>
        <p:txBody>
          <a:bodyPr/>
          <a:lstStyle/>
          <a:p>
            <a:fld id="{88FFC62C-5EC6-4EBF-B006-6240896BD909}" type="slidenum">
              <a:rPr lang="en-US" smtClean="0"/>
              <a:t>36</a:t>
            </a:fld>
            <a:endParaRPr lang="en-US" dirty="0"/>
          </a:p>
        </p:txBody>
      </p:sp>
    </p:spTree>
    <p:extLst>
      <p:ext uri="{BB962C8B-B14F-4D97-AF65-F5344CB8AC3E}">
        <p14:creationId xmlns:p14="http://schemas.microsoft.com/office/powerpoint/2010/main" val="4291391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BE275-9E10-4BDA-B729-15189E5269EE}"/>
              </a:ext>
            </a:extLst>
          </p:cNvPr>
          <p:cNvSpPr>
            <a:spLocks noGrp="1"/>
          </p:cNvSpPr>
          <p:nvPr>
            <p:ph type="title"/>
          </p:nvPr>
        </p:nvSpPr>
        <p:spPr>
          <a:xfrm>
            <a:off x="677334" y="609600"/>
            <a:ext cx="8596668" cy="788126"/>
          </a:xfrm>
        </p:spPr>
        <p:txBody>
          <a:bodyPr>
            <a:normAutofit/>
          </a:bodyPr>
          <a:lstStyle/>
          <a:p>
            <a:r>
              <a:rPr lang="en-US" sz="4000" b="1" dirty="0">
                <a:latin typeface="Times New Roman" panose="02020603050405020304" pitchFamily="18" charset="0"/>
                <a:cs typeface="Times New Roman" panose="02020603050405020304" pitchFamily="18" charset="0"/>
              </a:rPr>
              <a:t>Visitors – Healthcare Units</a:t>
            </a:r>
          </a:p>
        </p:txBody>
      </p:sp>
      <p:sp>
        <p:nvSpPr>
          <p:cNvPr id="3" name="Content Placeholder 2">
            <a:extLst>
              <a:ext uri="{FF2B5EF4-FFF2-40B4-BE49-F238E27FC236}">
                <a16:creationId xmlns:a16="http://schemas.microsoft.com/office/drawing/2014/main" id="{3923E172-DC60-4B49-8F97-C197E8A21615}"/>
              </a:ext>
            </a:extLst>
          </p:cNvPr>
          <p:cNvSpPr>
            <a:spLocks noGrp="1"/>
          </p:cNvSpPr>
          <p:nvPr>
            <p:ph idx="1"/>
          </p:nvPr>
        </p:nvSpPr>
        <p:spPr>
          <a:xfrm>
            <a:off x="591609" y="1397724"/>
            <a:ext cx="8596668" cy="5193575"/>
          </a:xfrm>
        </p:spPr>
        <p:txBody>
          <a:bodyPr>
            <a:normAutofit fontScale="92500" lnSpcReduction="20000"/>
          </a:bodyPr>
          <a:lstStyle/>
          <a:p>
            <a:pPr marL="457200"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There are no restrictions on Family or Friend visiting times with the exception of Gardenview (below). Family/Friends are asked to pause visitation during any needed personal care for the resident.</a:t>
            </a:r>
          </a:p>
          <a:p>
            <a:pPr marL="457200"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Visitation is not encouraged during meals unless arrangements have been made to dine with residents.</a:t>
            </a:r>
          </a:p>
          <a:p>
            <a:pPr marL="457200"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If its your first time visiting, check with the Nurse if you are unsure whether you should schedule a visit directly with the resident or with the staff on behalf of resident.</a:t>
            </a:r>
          </a:p>
          <a:p>
            <a:pPr marL="457200" lvl="1" fontAlgn="base">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Please observe signage for any required COVID (screening, masking, etc.) /other contact precautions, and appropriate entry door.</a:t>
            </a:r>
          </a:p>
          <a:p>
            <a:pPr marL="457200" lvl="1" fontAlgn="base">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Gardenview Non-Family suggested visiting hours for short-term residents 2P-4P.</a:t>
            </a:r>
          </a:p>
          <a:p>
            <a:endParaRPr lang="en-US" dirty="0"/>
          </a:p>
        </p:txBody>
      </p:sp>
      <p:sp>
        <p:nvSpPr>
          <p:cNvPr id="4" name="Slide Number Placeholder 3">
            <a:extLst>
              <a:ext uri="{FF2B5EF4-FFF2-40B4-BE49-F238E27FC236}">
                <a16:creationId xmlns:a16="http://schemas.microsoft.com/office/drawing/2014/main" id="{BA6F92C1-D0C4-4C9B-B4FB-AA7CF8E1F27B}"/>
              </a:ext>
            </a:extLst>
          </p:cNvPr>
          <p:cNvSpPr>
            <a:spLocks noGrp="1"/>
          </p:cNvSpPr>
          <p:nvPr>
            <p:ph type="sldNum" sz="quarter" idx="12"/>
          </p:nvPr>
        </p:nvSpPr>
        <p:spPr/>
        <p:txBody>
          <a:bodyPr/>
          <a:lstStyle/>
          <a:p>
            <a:fld id="{88FFC62C-5EC6-4EBF-B006-6240896BD909}" type="slidenum">
              <a:rPr lang="en-US" smtClean="0"/>
              <a:t>37</a:t>
            </a:fld>
            <a:endParaRPr lang="en-US" dirty="0"/>
          </a:p>
        </p:txBody>
      </p:sp>
    </p:spTree>
    <p:extLst>
      <p:ext uri="{BB962C8B-B14F-4D97-AF65-F5344CB8AC3E}">
        <p14:creationId xmlns:p14="http://schemas.microsoft.com/office/powerpoint/2010/main" val="1353728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E797F-580F-43A0-AA21-DE5C194D99D2}"/>
              </a:ext>
            </a:extLst>
          </p:cNvPr>
          <p:cNvSpPr>
            <a:spLocks noGrp="1"/>
          </p:cNvSpPr>
          <p:nvPr>
            <p:ph type="title"/>
          </p:nvPr>
        </p:nvSpPr>
        <p:spPr>
          <a:xfrm>
            <a:off x="677333" y="361950"/>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Brookhaven’s Quality Committee</a:t>
            </a:r>
          </a:p>
        </p:txBody>
      </p:sp>
      <p:sp>
        <p:nvSpPr>
          <p:cNvPr id="3" name="Content Placeholder 2">
            <a:extLst>
              <a:ext uri="{FF2B5EF4-FFF2-40B4-BE49-F238E27FC236}">
                <a16:creationId xmlns:a16="http://schemas.microsoft.com/office/drawing/2014/main" id="{FD787C3E-E546-4F6F-85B9-CBEF0354AD8F}"/>
              </a:ext>
            </a:extLst>
          </p:cNvPr>
          <p:cNvSpPr>
            <a:spLocks noGrp="1"/>
          </p:cNvSpPr>
          <p:nvPr>
            <p:ph idx="1"/>
          </p:nvPr>
        </p:nvSpPr>
        <p:spPr>
          <a:xfrm>
            <a:off x="677333" y="1049634"/>
            <a:ext cx="9161991" cy="5624845"/>
          </a:xfrm>
        </p:spPr>
        <p:txBody>
          <a:bodyPr>
            <a:noAutofit/>
          </a:bodyPr>
          <a:lstStyle/>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Brookhaven has had a Board Quality Committee since its inception.</a:t>
            </a:r>
          </a:p>
          <a:p>
            <a:pPr>
              <a:buFont typeface="Wingdings" panose="05000000000000000000" pitchFamily="2" charset="2"/>
              <a:buChar char="§"/>
            </a:pPr>
            <a:endParaRPr lang="en-US" sz="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Its Charge is to develop and oversee policies and practices designed to assure achievement and maintenance of high standards of professional and ethical practice, and regulatory standards for general and healthcare operations.</a:t>
            </a:r>
          </a:p>
          <a:p>
            <a:pPr>
              <a:buFont typeface="Wingdings" panose="05000000000000000000" pitchFamily="2" charset="2"/>
              <a:buChar char="§"/>
            </a:pPr>
            <a:endParaRPr lang="en-US" sz="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The Quality Committee meets quarterly.  Its membership includes Senior Management, Department Directors, and Trustees among which are 3 Physicians, 2 Nursing Home Administrators, 2 Registered Nurses, a Certified Dementia Practitioner &amp; a Social Worker. </a:t>
            </a:r>
          </a:p>
          <a:p>
            <a:pPr>
              <a:buFont typeface="Wingdings" panose="05000000000000000000" pitchFamily="2" charset="2"/>
              <a:buChar char="§"/>
            </a:pPr>
            <a:endParaRPr lang="en-US" sz="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Reporting covers Corporate Compliance, Human Resources, Nursing Center, Andover, Resident Health/Babson, Plant Operations, Dining Services, &amp; Resident Incident Reports.</a:t>
            </a:r>
          </a:p>
          <a:p>
            <a:pPr>
              <a:buFont typeface="Wingdings" panose="05000000000000000000" pitchFamily="2" charset="2"/>
              <a:buChar char="§"/>
            </a:pPr>
            <a:endParaRPr lang="en-US" sz="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All reports follow the same format that ensures corrective actions identified and taken are followed through to resolution.</a:t>
            </a:r>
          </a:p>
        </p:txBody>
      </p:sp>
      <p:sp>
        <p:nvSpPr>
          <p:cNvPr id="4" name="Slide Number Placeholder 3">
            <a:extLst>
              <a:ext uri="{FF2B5EF4-FFF2-40B4-BE49-F238E27FC236}">
                <a16:creationId xmlns:a16="http://schemas.microsoft.com/office/drawing/2014/main" id="{B3E5C347-C8A7-4D54-BFB1-B235CF45FC48}"/>
              </a:ext>
            </a:extLst>
          </p:cNvPr>
          <p:cNvSpPr>
            <a:spLocks noGrp="1"/>
          </p:cNvSpPr>
          <p:nvPr>
            <p:ph type="sldNum" sz="quarter" idx="12"/>
          </p:nvPr>
        </p:nvSpPr>
        <p:spPr/>
        <p:txBody>
          <a:bodyPr/>
          <a:lstStyle/>
          <a:p>
            <a:fld id="{88FFC62C-5EC6-4EBF-B006-6240896BD909}" type="slidenum">
              <a:rPr lang="en-US" smtClean="0"/>
              <a:t>38</a:t>
            </a:fld>
            <a:endParaRPr lang="en-US" dirty="0"/>
          </a:p>
        </p:txBody>
      </p:sp>
    </p:spTree>
    <p:extLst>
      <p:ext uri="{BB962C8B-B14F-4D97-AF65-F5344CB8AC3E}">
        <p14:creationId xmlns:p14="http://schemas.microsoft.com/office/powerpoint/2010/main" val="1430760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E797F-580F-43A0-AA21-DE5C194D99D2}"/>
              </a:ext>
            </a:extLst>
          </p:cNvPr>
          <p:cNvSpPr>
            <a:spLocks noGrp="1"/>
          </p:cNvSpPr>
          <p:nvPr>
            <p:ph type="title"/>
          </p:nvPr>
        </p:nvSpPr>
        <p:spPr>
          <a:xfrm>
            <a:off x="614007" y="323850"/>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Brookhaven’s Quality Committee</a:t>
            </a:r>
          </a:p>
        </p:txBody>
      </p:sp>
      <p:sp>
        <p:nvSpPr>
          <p:cNvPr id="3" name="Content Placeholder 2">
            <a:extLst>
              <a:ext uri="{FF2B5EF4-FFF2-40B4-BE49-F238E27FC236}">
                <a16:creationId xmlns:a16="http://schemas.microsoft.com/office/drawing/2014/main" id="{FD787C3E-E546-4F6F-85B9-CBEF0354AD8F}"/>
              </a:ext>
            </a:extLst>
          </p:cNvPr>
          <p:cNvSpPr>
            <a:spLocks noGrp="1"/>
          </p:cNvSpPr>
          <p:nvPr>
            <p:ph idx="1"/>
          </p:nvPr>
        </p:nvSpPr>
        <p:spPr>
          <a:xfrm>
            <a:off x="614007" y="1400176"/>
            <a:ext cx="8596668" cy="5133974"/>
          </a:xfrm>
        </p:spPr>
        <p:txBody>
          <a:bodyPr>
            <a:normAutofit fontScale="77500" lnSpcReduction="20000"/>
          </a:bodyPr>
          <a:lstStyle/>
          <a:p>
            <a:pPr>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Types of information reported: </a:t>
            </a:r>
          </a:p>
          <a:p>
            <a:pPr lvl="1">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results of DPH Healthcare Quality &amp; Life Safety Surveys, other periodic surveys, and associated plans of correction,</a:t>
            </a:r>
          </a:p>
          <a:p>
            <a:pPr lvl="1">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results of preventative maintenance &amp; scheduled inspections,</a:t>
            </a:r>
          </a:p>
          <a:p>
            <a:pPr lvl="1">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data tracking, and</a:t>
            </a:r>
          </a:p>
          <a:p>
            <a:pPr lvl="1">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selected quality improvement performance initiatives.</a:t>
            </a:r>
          </a:p>
          <a:p>
            <a:pPr marL="457200" lvl="1" indent="0">
              <a:buNone/>
            </a:pP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Examples of healthcare data tracking include: medication errors, falls, skin injury, &amp; infections.</a:t>
            </a:r>
          </a:p>
          <a:p>
            <a:pPr>
              <a:buFont typeface="Wingdings" panose="05000000000000000000" pitchFamily="2" charset="2"/>
              <a:buChar char="§"/>
            </a:pP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Staff report on interventions and actions put in place to improve quality &amp; reverse negative trends. </a:t>
            </a:r>
          </a:p>
          <a:p>
            <a:pPr marL="0" indent="0">
              <a:buNone/>
            </a:pP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900" dirty="0">
                <a:latin typeface="Times New Roman" panose="02020603050405020304" pitchFamily="18" charset="0"/>
                <a:cs typeface="Times New Roman" panose="02020603050405020304" pitchFamily="18" charset="0"/>
              </a:rPr>
              <a:t>The Quality Committee reports up to the full Board of Trustees.</a:t>
            </a:r>
          </a:p>
          <a:p>
            <a:endParaRPr lang="en-US" dirty="0"/>
          </a:p>
        </p:txBody>
      </p:sp>
      <p:sp>
        <p:nvSpPr>
          <p:cNvPr id="4" name="Slide Number Placeholder 3">
            <a:extLst>
              <a:ext uri="{FF2B5EF4-FFF2-40B4-BE49-F238E27FC236}">
                <a16:creationId xmlns:a16="http://schemas.microsoft.com/office/drawing/2014/main" id="{B3E5C347-C8A7-4D54-BFB1-B235CF45FC48}"/>
              </a:ext>
            </a:extLst>
          </p:cNvPr>
          <p:cNvSpPr>
            <a:spLocks noGrp="1"/>
          </p:cNvSpPr>
          <p:nvPr>
            <p:ph type="sldNum" sz="quarter" idx="12"/>
          </p:nvPr>
        </p:nvSpPr>
        <p:spPr/>
        <p:txBody>
          <a:bodyPr/>
          <a:lstStyle/>
          <a:p>
            <a:fld id="{88FFC62C-5EC6-4EBF-B006-6240896BD909}" type="slidenum">
              <a:rPr lang="en-US" smtClean="0"/>
              <a:t>39</a:t>
            </a:fld>
            <a:endParaRPr lang="en-US" dirty="0"/>
          </a:p>
        </p:txBody>
      </p:sp>
    </p:spTree>
    <p:extLst>
      <p:ext uri="{BB962C8B-B14F-4D97-AF65-F5344CB8AC3E}">
        <p14:creationId xmlns:p14="http://schemas.microsoft.com/office/powerpoint/2010/main" val="117237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3F5361-68C0-4BF5-80C8-F1E7BF92B2DB}"/>
              </a:ext>
            </a:extLst>
          </p:cNvPr>
          <p:cNvSpPr>
            <a:spLocks noGrp="1"/>
          </p:cNvSpPr>
          <p:nvPr>
            <p:ph idx="4294967295"/>
          </p:nvPr>
        </p:nvSpPr>
        <p:spPr>
          <a:xfrm>
            <a:off x="838200" y="790575"/>
            <a:ext cx="8372475" cy="5253242"/>
          </a:xfrm>
        </p:spPr>
        <p:txBody>
          <a:bodyPr>
            <a:noAutofit/>
          </a:bodyPr>
          <a:lstStyle/>
          <a:p>
            <a:pPr marL="0" lvl="0" indent="0">
              <a:buNone/>
            </a:pPr>
            <a:r>
              <a:rPr lang="en-US" sz="2800" dirty="0">
                <a:latin typeface="Times New Roman" panose="02020603050405020304" pitchFamily="18" charset="0"/>
                <a:ea typeface="Tahoma" panose="020B0604030504040204" pitchFamily="34" charset="0"/>
                <a:cs typeface="Times New Roman" panose="02020603050405020304" pitchFamily="18" charset="0"/>
              </a:rPr>
              <a:t>The Healthcare team meets weekly to discuss &amp; facilitate resident care needs based on assessment tool &amp; team input:</a:t>
            </a:r>
            <a:endParaRPr lang="en-US" sz="1200" dirty="0">
              <a:latin typeface="Times New Roman" panose="02020603050405020304" pitchFamily="18" charset="0"/>
              <a:ea typeface="Tahoma" panose="020B0604030504040204" pitchFamily="34" charset="0"/>
              <a:cs typeface="Times New Roman" panose="02020603050405020304" pitchFamily="18" charset="0"/>
            </a:endParaRPr>
          </a:p>
          <a:p>
            <a:pPr marL="0" lvl="0" indent="0">
              <a:buNone/>
            </a:pP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marL="400050" indent="-400050">
              <a:buFont typeface="Wingdings" panose="05000000000000000000" pitchFamily="2" charset="2"/>
              <a:buChar char="§"/>
            </a:pPr>
            <a:r>
              <a:rPr lang="en-US" sz="2800" dirty="0">
                <a:latin typeface="Times New Roman" panose="02020603050405020304" pitchFamily="18" charset="0"/>
                <a:ea typeface="Tahoma" panose="020B0604030504040204" pitchFamily="34" charset="0"/>
                <a:cs typeface="Times New Roman" panose="02020603050405020304" pitchFamily="18" charset="0"/>
              </a:rPr>
              <a:t>Transitioning from hospital to temporary stay in Andover or Gardenview, or returning home</a:t>
            </a:r>
          </a:p>
          <a:p>
            <a:pPr marL="400050" indent="-400050">
              <a:buFont typeface="Wingdings" panose="05000000000000000000" pitchFamily="2" charset="2"/>
              <a:buChar char="§"/>
            </a:pPr>
            <a:r>
              <a:rPr lang="en-US" sz="2800" dirty="0">
                <a:latin typeface="Times New Roman" panose="02020603050405020304" pitchFamily="18" charset="0"/>
                <a:ea typeface="Tahoma" panose="020B0604030504040204" pitchFamily="34" charset="0"/>
                <a:cs typeface="Times New Roman" panose="02020603050405020304" pitchFamily="18" charset="0"/>
              </a:rPr>
              <a:t>Permanent transitions to Healthcare </a:t>
            </a:r>
          </a:p>
          <a:p>
            <a:pPr marL="400050" indent="-400050">
              <a:buFont typeface="Wingdings" panose="05000000000000000000" pitchFamily="2" charset="2"/>
              <a:buChar char="§"/>
            </a:pPr>
            <a:r>
              <a:rPr lang="en-US" sz="2800" dirty="0">
                <a:latin typeface="Times New Roman" panose="02020603050405020304" pitchFamily="18" charset="0"/>
                <a:ea typeface="Tahoma" panose="020B0604030504040204" pitchFamily="34" charset="0"/>
                <a:cs typeface="Times New Roman" panose="02020603050405020304" pitchFamily="18" charset="0"/>
              </a:rPr>
              <a:t>Residents anticipating surgery or on hospice/palliative care</a:t>
            </a:r>
          </a:p>
          <a:p>
            <a:pPr marL="400050" indent="-400050">
              <a:buFont typeface="Wingdings" panose="05000000000000000000" pitchFamily="2" charset="2"/>
              <a:buChar char="§"/>
            </a:pPr>
            <a:r>
              <a:rPr lang="en-US" sz="2800" dirty="0">
                <a:latin typeface="Times New Roman" panose="02020603050405020304" pitchFamily="18" charset="0"/>
                <a:ea typeface="Tahoma" panose="020B0604030504040204" pitchFamily="34" charset="0"/>
                <a:cs typeface="Times New Roman" panose="02020603050405020304" pitchFamily="18" charset="0"/>
              </a:rPr>
              <a:t>Residents at risk due to memory/isolation/mental health</a:t>
            </a:r>
          </a:p>
          <a:p>
            <a:pPr marL="571500" indent="-571500">
              <a:buFont typeface="+mj-lt"/>
              <a:buAutoNum type="romanUcPeriod"/>
            </a:pPr>
            <a:endParaRPr lang="en-US" sz="32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80671E98-442D-44BF-8806-D8054E2DF678}"/>
              </a:ext>
            </a:extLst>
          </p:cNvPr>
          <p:cNvSpPr txBox="1">
            <a:spLocks/>
          </p:cNvSpPr>
          <p:nvPr/>
        </p:nvSpPr>
        <p:spPr>
          <a:xfrm>
            <a:off x="1142513" y="1688951"/>
            <a:ext cx="10058399" cy="410225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US" dirty="0"/>
          </a:p>
        </p:txBody>
      </p:sp>
    </p:spTree>
    <p:extLst>
      <p:ext uri="{BB962C8B-B14F-4D97-AF65-F5344CB8AC3E}">
        <p14:creationId xmlns:p14="http://schemas.microsoft.com/office/powerpoint/2010/main" val="566492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E797F-580F-43A0-AA21-DE5C194D99D2}"/>
              </a:ext>
            </a:extLst>
          </p:cNvPr>
          <p:cNvSpPr>
            <a:spLocks noGrp="1"/>
          </p:cNvSpPr>
          <p:nvPr>
            <p:ph type="title"/>
          </p:nvPr>
        </p:nvSpPr>
        <p:spPr>
          <a:xfrm>
            <a:off x="820209" y="2328862"/>
            <a:ext cx="8596668" cy="2638425"/>
          </a:xfrm>
        </p:spPr>
        <p:txBody>
          <a:bodyPr>
            <a:normAutofit/>
          </a:bodyPr>
          <a:lstStyle/>
          <a:p>
            <a:pPr algn="ctr"/>
            <a:r>
              <a:rPr lang="en-US" sz="9600" dirty="0">
                <a:latin typeface="Times New Roman" panose="02020603050405020304" pitchFamily="18" charset="0"/>
                <a:cs typeface="Times New Roman" panose="02020603050405020304" pitchFamily="18" charset="0"/>
              </a:rPr>
              <a:t>Questions? </a:t>
            </a:r>
          </a:p>
        </p:txBody>
      </p:sp>
      <p:sp>
        <p:nvSpPr>
          <p:cNvPr id="4" name="Slide Number Placeholder 3">
            <a:extLst>
              <a:ext uri="{FF2B5EF4-FFF2-40B4-BE49-F238E27FC236}">
                <a16:creationId xmlns:a16="http://schemas.microsoft.com/office/drawing/2014/main" id="{B3E5C347-C8A7-4D54-BFB1-B235CF45FC48}"/>
              </a:ext>
            </a:extLst>
          </p:cNvPr>
          <p:cNvSpPr>
            <a:spLocks noGrp="1"/>
          </p:cNvSpPr>
          <p:nvPr>
            <p:ph type="sldNum" sz="quarter" idx="12"/>
          </p:nvPr>
        </p:nvSpPr>
        <p:spPr/>
        <p:txBody>
          <a:bodyPr/>
          <a:lstStyle/>
          <a:p>
            <a:fld id="{88FFC62C-5EC6-4EBF-B006-6240896BD909}" type="slidenum">
              <a:rPr lang="en-US" smtClean="0"/>
              <a:t>40</a:t>
            </a:fld>
            <a:endParaRPr lang="en-US" dirty="0"/>
          </a:p>
        </p:txBody>
      </p:sp>
    </p:spTree>
    <p:extLst>
      <p:ext uri="{BB962C8B-B14F-4D97-AF65-F5344CB8AC3E}">
        <p14:creationId xmlns:p14="http://schemas.microsoft.com/office/powerpoint/2010/main" val="6144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429B-865A-4F06-95AD-35B316D5A2DF}"/>
              </a:ext>
            </a:extLst>
          </p:cNvPr>
          <p:cNvSpPr>
            <a:spLocks noGrp="1"/>
          </p:cNvSpPr>
          <p:nvPr>
            <p:ph type="title"/>
          </p:nvPr>
        </p:nvSpPr>
        <p:spPr>
          <a:xfrm>
            <a:off x="677334" y="181953"/>
            <a:ext cx="8596668" cy="1320800"/>
          </a:xfrm>
        </p:spPr>
        <p:txBody>
          <a:bodyPr>
            <a:normAutofit fontScale="90000"/>
          </a:bodyPr>
          <a:lstStyle/>
          <a:p>
            <a:r>
              <a:rPr lang="en-US" sz="4400" b="1" dirty="0">
                <a:latin typeface="Times New Roman" panose="02020603050405020304" pitchFamily="18" charset="0"/>
                <a:cs typeface="Times New Roman" panose="02020603050405020304" pitchFamily="18" charset="0"/>
              </a:rPr>
              <a:t>Residence and Care Agreement </a:t>
            </a:r>
            <a:br>
              <a:rPr lang="en-US" sz="44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(Contract Type)</a:t>
            </a:r>
            <a:br>
              <a:rPr lang="en-US" dirty="0"/>
            </a:br>
            <a:endParaRPr lang="en-US" dirty="0"/>
          </a:p>
        </p:txBody>
      </p:sp>
      <p:sp>
        <p:nvSpPr>
          <p:cNvPr id="3" name="Content Placeholder 2">
            <a:extLst>
              <a:ext uri="{FF2B5EF4-FFF2-40B4-BE49-F238E27FC236}">
                <a16:creationId xmlns:a16="http://schemas.microsoft.com/office/drawing/2014/main" id="{F456DEC6-F555-4DA9-8184-C89816784F8D}"/>
              </a:ext>
            </a:extLst>
          </p:cNvPr>
          <p:cNvSpPr>
            <a:spLocks noGrp="1"/>
          </p:cNvSpPr>
          <p:nvPr>
            <p:ph idx="1"/>
          </p:nvPr>
        </p:nvSpPr>
        <p:spPr>
          <a:xfrm>
            <a:off x="677334" y="1417028"/>
            <a:ext cx="8888697" cy="5345722"/>
          </a:xfrm>
        </p:spPr>
        <p:txBody>
          <a:bodyPr>
            <a:normAutofit/>
          </a:bodyPr>
          <a:lstStyle/>
          <a:p>
            <a:pPr lvl="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Residents of Brookhaven at Lexington enjoy one of the most comprehensive Healthcare Packages in any Continuing Care Retirement Community (CCRC) in the Country.</a:t>
            </a:r>
          </a:p>
          <a:p>
            <a:pPr lvl="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Brookhaven is a Type A CCRC.</a:t>
            </a:r>
          </a:p>
          <a:p>
            <a:pPr lvl="0">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1. Extensive contracts:</a:t>
            </a:r>
            <a:r>
              <a:rPr lang="en-US" sz="2000" dirty="0">
                <a:latin typeface="Times New Roman" panose="02020603050405020304" pitchFamily="18" charset="0"/>
                <a:cs typeface="Times New Roman" panose="02020603050405020304" pitchFamily="18" charset="0"/>
              </a:rPr>
              <a:t>  also called Type-A Contracts, provide residents with, lifetime access to independent living, assisted care and skilled nursing care with little or no increase in the monthly fee as the result of a need for a higher level of care.</a:t>
            </a:r>
          </a:p>
          <a:p>
            <a:pPr lvl="0">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2. Modified contracts:</a:t>
            </a:r>
            <a:r>
              <a:rPr lang="en-US" sz="2000" dirty="0">
                <a:latin typeface="Times New Roman" panose="02020603050405020304" pitchFamily="18" charset="0"/>
                <a:cs typeface="Times New Roman" panose="02020603050405020304" pitchFamily="18" charset="0"/>
              </a:rPr>
              <a:t>  provide residents with a discounted rate for independent living and a limited period of assisted care or skilled nursing care. Should the resident need a higher level of care beyond that limited period, they pay a daily rate for their care.</a:t>
            </a:r>
          </a:p>
          <a:p>
            <a:pPr lvl="0">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3. Fee-for-service contracts:</a:t>
            </a:r>
            <a:r>
              <a:rPr lang="en-US" sz="2000" dirty="0">
                <a:latin typeface="Times New Roman" panose="02020603050405020304" pitchFamily="18" charset="0"/>
                <a:cs typeface="Times New Roman" panose="02020603050405020304" pitchFamily="18" charset="0"/>
              </a:rPr>
              <a:t> also called rental contracts, provide a lower monthly service fee for independent living residents, but charge a daily             rate to residents needing assisted care and skilled nursing care services.</a:t>
            </a:r>
          </a:p>
          <a:p>
            <a:endParaRPr lang="en-US" dirty="0"/>
          </a:p>
        </p:txBody>
      </p:sp>
      <p:sp>
        <p:nvSpPr>
          <p:cNvPr id="5" name="Slide Number Placeholder 4">
            <a:extLst>
              <a:ext uri="{FF2B5EF4-FFF2-40B4-BE49-F238E27FC236}">
                <a16:creationId xmlns:a16="http://schemas.microsoft.com/office/drawing/2014/main" id="{248520CA-479D-4215-9415-1BBE060670DE}"/>
              </a:ext>
            </a:extLst>
          </p:cNvPr>
          <p:cNvSpPr>
            <a:spLocks noGrp="1"/>
          </p:cNvSpPr>
          <p:nvPr>
            <p:ph type="sldNum" sz="quarter" idx="12"/>
          </p:nvPr>
        </p:nvSpPr>
        <p:spPr/>
        <p:txBody>
          <a:bodyPr/>
          <a:lstStyle/>
          <a:p>
            <a:fld id="{88FFC62C-5EC6-4EBF-B006-6240896BD909}" type="slidenum">
              <a:rPr lang="en-US" smtClean="0"/>
              <a:t>5</a:t>
            </a:fld>
            <a:endParaRPr lang="en-US" dirty="0"/>
          </a:p>
        </p:txBody>
      </p:sp>
    </p:spTree>
    <p:extLst>
      <p:ext uri="{BB962C8B-B14F-4D97-AF65-F5344CB8AC3E}">
        <p14:creationId xmlns:p14="http://schemas.microsoft.com/office/powerpoint/2010/main" val="355890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942D3-C04F-4B4F-A379-1030FC10D09D}"/>
              </a:ext>
            </a:extLst>
          </p:cNvPr>
          <p:cNvSpPr>
            <a:spLocks noGrp="1"/>
          </p:cNvSpPr>
          <p:nvPr>
            <p:ph type="title"/>
          </p:nvPr>
        </p:nvSpPr>
        <p:spPr>
          <a:xfrm>
            <a:off x="677334" y="538528"/>
            <a:ext cx="8596668" cy="1320800"/>
          </a:xfrm>
        </p:spPr>
        <p:txBody>
          <a:bodyPr/>
          <a:lstStyle/>
          <a:p>
            <a:r>
              <a:rPr lang="en-US" sz="4000" b="1" dirty="0">
                <a:latin typeface="Times New Roman" panose="02020603050405020304" pitchFamily="18" charset="0"/>
                <a:cs typeface="Times New Roman" panose="02020603050405020304" pitchFamily="18" charset="0"/>
              </a:rPr>
              <a:t>Residence and Care Agreement</a:t>
            </a:r>
            <a:br>
              <a:rPr lang="en-US" dirty="0"/>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687A12E-079A-4DD7-9188-648FEA4BF947}"/>
              </a:ext>
            </a:extLst>
          </p:cNvPr>
          <p:cNvSpPr>
            <a:spLocks noGrp="1"/>
          </p:cNvSpPr>
          <p:nvPr>
            <p:ph idx="1"/>
          </p:nvPr>
        </p:nvSpPr>
        <p:spPr>
          <a:xfrm>
            <a:off x="677334" y="1562710"/>
            <a:ext cx="8596668" cy="4775270"/>
          </a:xfrm>
        </p:spPr>
        <p:txBody>
          <a:bodyPr>
            <a:normAutofit/>
          </a:bodyPr>
          <a:lstStyle/>
          <a:p>
            <a:pPr lvl="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Section V. Health Care Services</a:t>
            </a:r>
          </a:p>
          <a:p>
            <a:pPr lvl="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A. Covered Services</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1. Health Center Services (Gardenview)</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 Assistance in Daily Living Program</a:t>
            </a:r>
          </a:p>
          <a:p>
            <a:pPr marL="457200" lvl="1" indent="0">
              <a:buNone/>
            </a:pPr>
            <a:r>
              <a:rPr lang="en-US" sz="3200" dirty="0">
                <a:latin typeface="Times New Roman" panose="02020603050405020304" pitchFamily="18" charset="0"/>
                <a:cs typeface="Times New Roman" panose="02020603050405020304" pitchFamily="18" charset="0"/>
              </a:rPr>
              <a:t> 	  (Resident Health)</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 Assisted Care Units (Babson and Andover)</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4. Emergency Response Services</a:t>
            </a:r>
          </a:p>
        </p:txBody>
      </p:sp>
      <p:sp>
        <p:nvSpPr>
          <p:cNvPr id="5" name="Slide Number Placeholder 4">
            <a:extLst>
              <a:ext uri="{FF2B5EF4-FFF2-40B4-BE49-F238E27FC236}">
                <a16:creationId xmlns:a16="http://schemas.microsoft.com/office/drawing/2014/main" id="{2F317706-53EB-4CE7-9496-EE4B6A12BFAC}"/>
              </a:ext>
            </a:extLst>
          </p:cNvPr>
          <p:cNvSpPr>
            <a:spLocks noGrp="1"/>
          </p:cNvSpPr>
          <p:nvPr>
            <p:ph type="sldNum" sz="quarter" idx="12"/>
          </p:nvPr>
        </p:nvSpPr>
        <p:spPr/>
        <p:txBody>
          <a:bodyPr/>
          <a:lstStyle/>
          <a:p>
            <a:fld id="{88FFC62C-5EC6-4EBF-B006-6240896BD909}" type="slidenum">
              <a:rPr lang="en-US" smtClean="0"/>
              <a:t>6</a:t>
            </a:fld>
            <a:endParaRPr lang="en-US" dirty="0"/>
          </a:p>
        </p:txBody>
      </p:sp>
    </p:spTree>
    <p:extLst>
      <p:ext uri="{BB962C8B-B14F-4D97-AF65-F5344CB8AC3E}">
        <p14:creationId xmlns:p14="http://schemas.microsoft.com/office/powerpoint/2010/main" val="2269009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5CF40-E769-45D3-A3F5-6F3991A9F432}"/>
              </a:ext>
            </a:extLst>
          </p:cNvPr>
          <p:cNvSpPr>
            <a:spLocks noGrp="1"/>
          </p:cNvSpPr>
          <p:nvPr>
            <p:ph type="title"/>
          </p:nvPr>
        </p:nvSpPr>
        <p:spPr>
          <a:xfrm>
            <a:off x="677333" y="445168"/>
            <a:ext cx="9085791" cy="1320800"/>
          </a:xfrm>
        </p:spPr>
        <p:txBody>
          <a:bodyPr>
            <a:noAutofit/>
          </a:bodyPr>
          <a:lstStyle/>
          <a:p>
            <a:r>
              <a:rPr lang="en-US" sz="4000" b="1" dirty="0">
                <a:latin typeface="Times New Roman" panose="02020603050405020304" pitchFamily="18" charset="0"/>
                <a:cs typeface="Times New Roman" panose="02020603050405020304" pitchFamily="18" charset="0"/>
              </a:rPr>
              <a:t>Assistance in Daily Living Program</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Resident Health Services: 781-372-0104</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257BD75-DD8A-40AF-87B5-34C9DD966ACF}"/>
              </a:ext>
            </a:extLst>
          </p:cNvPr>
          <p:cNvSpPr>
            <a:spLocks noGrp="1"/>
          </p:cNvSpPr>
          <p:nvPr>
            <p:ph idx="1"/>
          </p:nvPr>
        </p:nvSpPr>
        <p:spPr>
          <a:xfrm>
            <a:off x="773587" y="1918368"/>
            <a:ext cx="8596668" cy="4494464"/>
          </a:xfrm>
        </p:spPr>
        <p:txBody>
          <a:bodyPr>
            <a:noAutofit/>
          </a:bodyPr>
          <a:lstStyle/>
          <a:p>
            <a:pPr>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Nursing services are available to independent Residents Monday through Friday, from 8:30AM to 9:00PM, and on Saturdays and Sundays from 8:00AM to 4:30PM. </a:t>
            </a:r>
          </a:p>
          <a:p>
            <a:pPr>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Brookhaven healthcare team oversees clinical services and interfaces with outside Physicians as needed.</a:t>
            </a:r>
          </a:p>
          <a:p>
            <a:pPr>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Aides: 7:00AM – 9:00PM 7 days a week. Available to help with personal care, bathing, grooming, medication reminders and wheelchair rides. </a:t>
            </a:r>
          </a:p>
          <a:p>
            <a:pPr>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One hour of care: not a continuous hour and must be medically necessary and appropriate. </a:t>
            </a:r>
          </a:p>
        </p:txBody>
      </p:sp>
      <p:sp>
        <p:nvSpPr>
          <p:cNvPr id="5" name="Slide Number Placeholder 4">
            <a:extLst>
              <a:ext uri="{FF2B5EF4-FFF2-40B4-BE49-F238E27FC236}">
                <a16:creationId xmlns:a16="http://schemas.microsoft.com/office/drawing/2014/main" id="{278508DB-CC57-4532-9DC5-8DB9B11B4337}"/>
              </a:ext>
            </a:extLst>
          </p:cNvPr>
          <p:cNvSpPr>
            <a:spLocks noGrp="1"/>
          </p:cNvSpPr>
          <p:nvPr>
            <p:ph type="sldNum" sz="quarter" idx="12"/>
          </p:nvPr>
        </p:nvSpPr>
        <p:spPr/>
        <p:txBody>
          <a:bodyPr/>
          <a:lstStyle/>
          <a:p>
            <a:fld id="{88FFC62C-5EC6-4EBF-B006-6240896BD909}" type="slidenum">
              <a:rPr lang="en-US" smtClean="0"/>
              <a:t>7</a:t>
            </a:fld>
            <a:endParaRPr lang="en-US" dirty="0"/>
          </a:p>
        </p:txBody>
      </p:sp>
    </p:spTree>
    <p:extLst>
      <p:ext uri="{BB962C8B-B14F-4D97-AF65-F5344CB8AC3E}">
        <p14:creationId xmlns:p14="http://schemas.microsoft.com/office/powerpoint/2010/main" val="89462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Covered Services</a:t>
            </a:r>
          </a:p>
        </p:txBody>
      </p:sp>
      <p:sp>
        <p:nvSpPr>
          <p:cNvPr id="3" name="Content Placeholder 2"/>
          <p:cNvSpPr>
            <a:spLocks noGrp="1"/>
          </p:cNvSpPr>
          <p:nvPr>
            <p:ph idx="1"/>
          </p:nvPr>
        </p:nvSpPr>
        <p:spPr>
          <a:xfrm>
            <a:off x="677334" y="1240819"/>
            <a:ext cx="8596668" cy="5076092"/>
          </a:xfrm>
        </p:spPr>
        <p:txBody>
          <a:bodyPr>
            <a:normAutofit/>
          </a:bodyPr>
          <a:lstStyle/>
          <a:p>
            <a:pPr>
              <a:buFont typeface="Wingdings" panose="05000000000000000000" pitchFamily="2" charset="2"/>
              <a:buChar char="§"/>
            </a:pPr>
            <a:r>
              <a:rPr lang="en-US" sz="2000" b="1" dirty="0">
                <a:solidFill>
                  <a:schemeClr val="tx1"/>
                </a:solidFill>
                <a:latin typeface="Times New Roman" panose="02020603050405020304" pitchFamily="18" charset="0"/>
                <a:cs typeface="Times New Roman" panose="02020603050405020304" pitchFamily="18" charset="0"/>
              </a:rPr>
              <a:t>Dietary Consultation</a:t>
            </a:r>
          </a:p>
          <a:p>
            <a:pPr marL="349250" indent="0">
              <a:buNone/>
            </a:pPr>
            <a:r>
              <a:rPr lang="en-US" dirty="0">
                <a:solidFill>
                  <a:schemeClr val="tx1"/>
                </a:solidFill>
                <a:latin typeface="Times New Roman" panose="02020603050405020304" pitchFamily="18" charset="0"/>
                <a:cs typeface="Times New Roman" panose="02020603050405020304" pitchFamily="18" charset="0"/>
              </a:rPr>
              <a:t>Brookhaven has a consultant registered dietician available to meet with Residents for review of special dietary needs. An appointment with the dietician can be scheduled through Resident Health Services. </a:t>
            </a:r>
          </a:p>
          <a:p>
            <a:pPr>
              <a:buFont typeface="Wingdings" panose="05000000000000000000" pitchFamily="2" charset="2"/>
              <a:buChar char="§"/>
            </a:pPr>
            <a:r>
              <a:rPr lang="en-US" sz="2000" b="1" dirty="0">
                <a:solidFill>
                  <a:schemeClr val="tx1"/>
                </a:solidFill>
                <a:latin typeface="Times New Roman" panose="02020603050405020304" pitchFamily="18" charset="0"/>
                <a:cs typeface="Times New Roman" panose="02020603050405020304" pitchFamily="18" charset="0"/>
              </a:rPr>
              <a:t>Social Services</a:t>
            </a:r>
          </a:p>
          <a:p>
            <a:pPr marL="349250" indent="0">
              <a:buNone/>
            </a:pPr>
            <a:r>
              <a:rPr lang="en-US" dirty="0">
                <a:solidFill>
                  <a:schemeClr val="tx1"/>
                </a:solidFill>
                <a:latin typeface="Times New Roman" panose="02020603050405020304" pitchFamily="18" charset="0"/>
                <a:cs typeface="Times New Roman" panose="02020603050405020304" pitchFamily="18" charset="0"/>
              </a:rPr>
              <a:t>A licensed social worker is available through Resident Health Services for various needs at no additional charge. Marissa Gadacy is available Weekdays.</a:t>
            </a:r>
          </a:p>
          <a:p>
            <a:pPr>
              <a:buFont typeface="Wingdings" panose="05000000000000000000" pitchFamily="2" charset="2"/>
              <a:buChar char="§"/>
            </a:pPr>
            <a:r>
              <a:rPr lang="en-US" sz="2000" b="1" dirty="0">
                <a:solidFill>
                  <a:schemeClr val="tx1"/>
                </a:solidFill>
                <a:latin typeface="Times New Roman" panose="02020603050405020304" pitchFamily="18" charset="0"/>
                <a:cs typeface="Times New Roman" panose="02020603050405020304" pitchFamily="18" charset="0"/>
              </a:rPr>
              <a:t>Tray Service </a:t>
            </a:r>
          </a:p>
          <a:p>
            <a:pPr marL="349250" indent="0">
              <a:buNone/>
            </a:pPr>
            <a:r>
              <a:rPr lang="en-US" dirty="0">
                <a:solidFill>
                  <a:schemeClr val="tx1"/>
                </a:solidFill>
                <a:latin typeface="Times New Roman" panose="02020603050405020304" pitchFamily="18" charset="0"/>
                <a:cs typeface="Times New Roman" panose="02020603050405020304" pitchFamily="18" charset="0"/>
              </a:rPr>
              <a:t>The Community will provide tray service to Residents in the Independent Living Units during short-term illnesses when ordered by Resident Health Services. One meal per day will be covered by the Monthly Service Fee. Additional tray service meals will be charged to Resident based on the meal rate schedule and must be approved by the Nurse. Dinner trays should be ordered before 3:00PM. In order to maintain quality meal service for all Brookhaven Residents, please adhere to these cut-off times. Please call Ext. 2370 to place your request.</a:t>
            </a:r>
          </a:p>
          <a:p>
            <a:endParaRPr lang="en-US" dirty="0"/>
          </a:p>
        </p:txBody>
      </p:sp>
      <p:sp>
        <p:nvSpPr>
          <p:cNvPr id="5" name="Slide Number Placeholder 4">
            <a:extLst>
              <a:ext uri="{FF2B5EF4-FFF2-40B4-BE49-F238E27FC236}">
                <a16:creationId xmlns:a16="http://schemas.microsoft.com/office/drawing/2014/main" id="{F36C5B8C-4EB9-4576-9C3D-C3CE435FBC7D}"/>
              </a:ext>
            </a:extLst>
          </p:cNvPr>
          <p:cNvSpPr>
            <a:spLocks noGrp="1"/>
          </p:cNvSpPr>
          <p:nvPr>
            <p:ph type="sldNum" sz="quarter" idx="12"/>
          </p:nvPr>
        </p:nvSpPr>
        <p:spPr/>
        <p:txBody>
          <a:bodyPr/>
          <a:lstStyle/>
          <a:p>
            <a:fld id="{88FFC62C-5EC6-4EBF-B006-6240896BD909}" type="slidenum">
              <a:rPr lang="en-US" smtClean="0"/>
              <a:t>8</a:t>
            </a:fld>
            <a:endParaRPr lang="en-US" dirty="0"/>
          </a:p>
        </p:txBody>
      </p:sp>
    </p:spTree>
    <p:extLst>
      <p:ext uri="{BB962C8B-B14F-4D97-AF65-F5344CB8AC3E}">
        <p14:creationId xmlns:p14="http://schemas.microsoft.com/office/powerpoint/2010/main" val="236109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8863"/>
          </a:xfrm>
        </p:spPr>
        <p:txBody>
          <a:bodyPr>
            <a:normAutofit/>
          </a:bodyPr>
          <a:lstStyle/>
          <a:p>
            <a:r>
              <a:rPr lang="en-US" sz="4000" b="1" dirty="0">
                <a:latin typeface="Times New Roman" panose="02020603050405020304" pitchFamily="18" charset="0"/>
                <a:cs typeface="Times New Roman" panose="02020603050405020304" pitchFamily="18" charset="0"/>
              </a:rPr>
              <a:t>Daily Check-in	</a:t>
            </a:r>
          </a:p>
        </p:txBody>
      </p:sp>
      <p:sp>
        <p:nvSpPr>
          <p:cNvPr id="3" name="Content Placeholder 2"/>
          <p:cNvSpPr>
            <a:spLocks noGrp="1"/>
          </p:cNvSpPr>
          <p:nvPr>
            <p:ph idx="1"/>
          </p:nvPr>
        </p:nvSpPr>
        <p:spPr>
          <a:xfrm>
            <a:off x="677334" y="1556583"/>
            <a:ext cx="8596668" cy="5043000"/>
          </a:xfrm>
        </p:spPr>
        <p:txBody>
          <a:bodyPr>
            <a:normAutofit fontScale="92500" lnSpcReduction="10000"/>
          </a:bodyPr>
          <a:lstStyle/>
          <a:p>
            <a:pPr>
              <a:buFont typeface="Wingdings" panose="05000000000000000000" pitchFamily="2" charset="2"/>
              <a:buChar char="§"/>
            </a:pPr>
            <a:r>
              <a:rPr lang="en-US" sz="3200" dirty="0">
                <a:solidFill>
                  <a:schemeClr val="tx1"/>
                </a:solidFill>
                <a:latin typeface="Times New Roman" panose="02020603050405020304" pitchFamily="18" charset="0"/>
                <a:cs typeface="Times New Roman" panose="02020603050405020304" pitchFamily="18" charset="0"/>
              </a:rPr>
              <a:t>Each apartment is equipped with a motion activated sensor that indicates movement in the apartment.  </a:t>
            </a:r>
          </a:p>
          <a:p>
            <a:pPr>
              <a:buFont typeface="Wingdings" panose="05000000000000000000" pitchFamily="2" charset="2"/>
              <a:buChar char="§"/>
            </a:pPr>
            <a:r>
              <a:rPr lang="en-US" sz="3200" dirty="0">
                <a:solidFill>
                  <a:schemeClr val="tx1"/>
                </a:solidFill>
                <a:latin typeface="Times New Roman" panose="02020603050405020304" pitchFamily="18" charset="0"/>
                <a:cs typeface="Times New Roman" panose="02020603050405020304" pitchFamily="18" charset="0"/>
              </a:rPr>
              <a:t>Resident Health Staff will call or visit any apartment where motion is not recorded.  </a:t>
            </a:r>
          </a:p>
          <a:p>
            <a:pPr>
              <a:buFont typeface="Wingdings" panose="05000000000000000000" pitchFamily="2" charset="2"/>
              <a:buChar char="§"/>
            </a:pPr>
            <a:r>
              <a:rPr lang="en-US" sz="3200" dirty="0">
                <a:solidFill>
                  <a:schemeClr val="tx1"/>
                </a:solidFill>
                <a:latin typeface="Times New Roman" panose="02020603050405020304" pitchFamily="18" charset="0"/>
                <a:cs typeface="Times New Roman" panose="02020603050405020304" pitchFamily="18" charset="0"/>
              </a:rPr>
              <a:t>Anytime a Resident leaves overnight an Away Notification Slip should be filled out on the Residents Only Web Site or at the Front Desk with accurate dates of departure and return as well as phone number. If Resident is planning on extending their stay or returning early, it is their responsibility to call the Front Desk with the change in date.</a:t>
            </a:r>
            <a:r>
              <a:rPr lang="en-US" sz="3200" b="1" dirty="0">
                <a:solidFill>
                  <a:schemeClr val="tx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
            </a:pP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F433A57-8544-481B-BEF4-4A32B3F8EF1C}"/>
              </a:ext>
            </a:extLst>
          </p:cNvPr>
          <p:cNvSpPr>
            <a:spLocks noGrp="1"/>
          </p:cNvSpPr>
          <p:nvPr>
            <p:ph type="sldNum" sz="quarter" idx="12"/>
          </p:nvPr>
        </p:nvSpPr>
        <p:spPr/>
        <p:txBody>
          <a:bodyPr/>
          <a:lstStyle/>
          <a:p>
            <a:fld id="{88FFC62C-5EC6-4EBF-B006-6240896BD909}" type="slidenum">
              <a:rPr lang="en-US" smtClean="0"/>
              <a:t>9</a:t>
            </a:fld>
            <a:endParaRPr lang="en-US" dirty="0"/>
          </a:p>
        </p:txBody>
      </p:sp>
    </p:spTree>
    <p:extLst>
      <p:ext uri="{BB962C8B-B14F-4D97-AF65-F5344CB8AC3E}">
        <p14:creationId xmlns:p14="http://schemas.microsoft.com/office/powerpoint/2010/main" val="2085572570"/>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5577</TotalTime>
  <Words>4104</Words>
  <Application>Microsoft Office PowerPoint</Application>
  <PresentationFormat>Widescreen</PresentationFormat>
  <Paragraphs>322</Paragraphs>
  <Slides>40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Times New Roman</vt:lpstr>
      <vt:lpstr>Trebuchet MS</vt:lpstr>
      <vt:lpstr>Wingdings</vt:lpstr>
      <vt:lpstr>Wingdings 3</vt:lpstr>
      <vt:lpstr>Facet</vt:lpstr>
      <vt:lpstr>Healthcare Services at Brookhaven at Lexington March 2024</vt:lpstr>
      <vt:lpstr>Healthcare Organization Chart </vt:lpstr>
      <vt:lpstr>Healthcare Team</vt:lpstr>
      <vt:lpstr>PowerPoint Presentation</vt:lpstr>
      <vt:lpstr>Residence and Care Agreement  (Contract Type) </vt:lpstr>
      <vt:lpstr>Residence and Care Agreement </vt:lpstr>
      <vt:lpstr>Assistance in Daily Living Program Resident Health Services: 781-372-0104 </vt:lpstr>
      <vt:lpstr>Covered Services</vt:lpstr>
      <vt:lpstr>Daily Check-in </vt:lpstr>
      <vt:lpstr>Important Documents  </vt:lpstr>
      <vt:lpstr>PowerPoint Presentation</vt:lpstr>
      <vt:lpstr>Assistance In Daily Living Program – Non-Covered Services </vt:lpstr>
      <vt:lpstr>Assistance In Daily Living Program – Non-Covered Services (continued) </vt:lpstr>
      <vt:lpstr>PowerPoint Presentation</vt:lpstr>
      <vt:lpstr>PowerPoint Presentation</vt:lpstr>
      <vt:lpstr>PowerPoint Presentation</vt:lpstr>
      <vt:lpstr>PowerPoint Presentation</vt:lpstr>
      <vt:lpstr>PowerPoint Presentation</vt:lpstr>
      <vt:lpstr>PowerPoint Presentation</vt:lpstr>
      <vt:lpstr>Primary Care Physician (PCP) Outside of Brookhaven </vt:lpstr>
      <vt:lpstr>Other  Physician Services: </vt:lpstr>
      <vt:lpstr>Assisted Care Units at Brookhaven    BABSON AT BRANDEIS ASSISTED CARE</vt:lpstr>
      <vt:lpstr>  Assisted Care Units at Brookhaven   ANDOVER ASSISTED CARE  </vt:lpstr>
      <vt:lpstr>Andover Assisted Care  </vt:lpstr>
      <vt:lpstr>Andover Assisted Care  </vt:lpstr>
      <vt:lpstr>Andover Assisted Care  </vt:lpstr>
      <vt:lpstr>Emergency Call System </vt:lpstr>
      <vt:lpstr>Gardenview – Nursing Center Services </vt:lpstr>
      <vt:lpstr>Frequently Asked Questions </vt:lpstr>
      <vt:lpstr>PowerPoint Presentation</vt:lpstr>
      <vt:lpstr>PowerPoint Presentation</vt:lpstr>
      <vt:lpstr>PowerPoint Presentation</vt:lpstr>
      <vt:lpstr>Memory Care Across The Healthcare Continuum    </vt:lpstr>
      <vt:lpstr>Memory Care - Healthcare Units  Social &amp; Recreational Programs</vt:lpstr>
      <vt:lpstr>Memory Care - Healthcare Units  Social &amp; Recreational Programs</vt:lpstr>
      <vt:lpstr>Staff Training - Healthcare Units  </vt:lpstr>
      <vt:lpstr>Visitors – Healthcare Units</vt:lpstr>
      <vt:lpstr>Brookhaven’s Quality Committee</vt:lpstr>
      <vt:lpstr>Brookhaven’s Quality Committee</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at Brookhaven at Lexington</dc:title>
  <dc:creator>Carrissa Brennan</dc:creator>
  <cp:lastModifiedBy>Carrissa Brennan</cp:lastModifiedBy>
  <cp:revision>162</cp:revision>
  <cp:lastPrinted>2023-09-14T15:43:21Z</cp:lastPrinted>
  <dcterms:created xsi:type="dcterms:W3CDTF">2022-02-08T16:48:22Z</dcterms:created>
  <dcterms:modified xsi:type="dcterms:W3CDTF">2024-03-20T16:16:49Z</dcterms:modified>
</cp:coreProperties>
</file>